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sldIdLst>
    <p:sldId id="256" r:id="rId2"/>
    <p:sldId id="257" r:id="rId3"/>
    <p:sldId id="314" r:id="rId4"/>
    <p:sldId id="320" r:id="rId5"/>
    <p:sldId id="315" r:id="rId6"/>
    <p:sldId id="317" r:id="rId7"/>
    <p:sldId id="318" r:id="rId8"/>
    <p:sldId id="316" r:id="rId9"/>
    <p:sldId id="260" r:id="rId10"/>
    <p:sldId id="282" r:id="rId11"/>
    <p:sldId id="283" r:id="rId12"/>
    <p:sldId id="284" r:id="rId13"/>
    <p:sldId id="285" r:id="rId14"/>
    <p:sldId id="286" r:id="rId15"/>
    <p:sldId id="287" r:id="rId16"/>
    <p:sldId id="288" r:id="rId17"/>
    <p:sldId id="289" r:id="rId18"/>
    <p:sldId id="319" r:id="rId19"/>
    <p:sldId id="259" r:id="rId20"/>
    <p:sldId id="290"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56" autoAdjust="0"/>
    <p:restoredTop sz="94660"/>
  </p:normalViewPr>
  <p:slideViewPr>
    <p:cSldViewPr snapToGrid="0">
      <p:cViewPr varScale="1">
        <p:scale>
          <a:sx n="64" d="100"/>
          <a:sy n="64" d="100"/>
        </p:scale>
        <p:origin x="740"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0DAF61AA-5A98-4049-A93E-477E5505141A}" type="datetimeFigureOut">
              <a:rPr lang="en-US" smtClean="0"/>
              <a:t>3/1/2024</a:t>
            </a:fld>
            <a:endParaRPr lang="en-US" dirty="0"/>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0285690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0DAF61AA-5A98-4049-A93E-477E5505141A}" type="datetimeFigureOut">
              <a:rPr lang="en-US" smtClean="0"/>
              <a:t>3/1/2024</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80511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0DAF61AA-5A98-4049-A93E-477E5505141A}" type="datetimeFigureOut">
              <a:rPr lang="en-US" smtClean="0"/>
              <a:t>3/1/2024</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512209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0DAF61AA-5A98-4049-A93E-477E5505141A}" type="datetimeFigureOut">
              <a:rPr lang="en-US" smtClean="0"/>
              <a:t>3/1/2024</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4497072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DAF61AA-5A98-4049-A93E-477E5505141A}" type="datetimeFigureOut">
              <a:rPr lang="en-US" smtClean="0"/>
              <a:t>3/1/2024</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1315096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0DAF61AA-5A98-4049-A93E-477E5505141A}" type="datetimeFigureOut">
              <a:rPr lang="en-US" smtClean="0"/>
              <a:t>3/1/2024</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045852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0DAF61AA-5A98-4049-A93E-477E5505141A}" type="datetimeFigureOut">
              <a:rPr lang="en-US" smtClean="0"/>
              <a:t>3/1/2024</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979489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DAF61AA-5A98-4049-A93E-477E5505141A}" type="datetimeFigureOut">
              <a:rPr lang="en-US" smtClean="0"/>
              <a:t>3/1/2024</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9002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0DAF61AA-5A98-4049-A93E-477E5505141A}" type="datetimeFigureOut">
              <a:rPr lang="en-US" smtClean="0"/>
              <a:t>3/1/2024</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1766549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0DAF61AA-5A98-4049-A93E-477E5505141A}" type="datetimeFigureOut">
              <a:rPr lang="en-US" smtClean="0"/>
              <a:t>3/1/2024</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7762238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0DAF61AA-5A98-4049-A93E-477E5505141A}" type="datetimeFigureOut">
              <a:rPr lang="en-US" smtClean="0"/>
              <a:t>3/1/2024</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899147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47A131F-D5DE-41A5-B4CF-4F345319B40B}"/>
              </a:ext>
            </a:extLst>
          </p:cNvPr>
          <p:cNvSpPr/>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8" name="Freeform: Shape 7">
            <a:extLst>
              <a:ext uri="{FF2B5EF4-FFF2-40B4-BE49-F238E27FC236}">
                <a16:creationId xmlns:a16="http://schemas.microsoft.com/office/drawing/2014/main" id="{3AF4666D-BD98-40A5-A75F-478B982010B2}"/>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p>
        </p:txBody>
      </p:sp>
      <p:sp>
        <p:nvSpPr>
          <p:cNvPr id="9" name="Freeform: Shape 8">
            <a:extLst>
              <a:ext uri="{FF2B5EF4-FFF2-40B4-BE49-F238E27FC236}">
                <a16:creationId xmlns:a16="http://schemas.microsoft.com/office/drawing/2014/main" id="{68680585-71F9-4721-A998-4974171D2EB4}"/>
              </a:ext>
            </a:extLst>
          </p:cNvPr>
          <p:cNvSpPr/>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p>
        </p:txBody>
      </p:sp>
      <p:sp>
        <p:nvSpPr>
          <p:cNvPr id="10" name="Freeform: Shape 9">
            <a:extLst>
              <a:ext uri="{FF2B5EF4-FFF2-40B4-BE49-F238E27FC236}">
                <a16:creationId xmlns:a16="http://schemas.microsoft.com/office/drawing/2014/main" id="{12BC95C2-2EEC-4F59-ABA8-660B0D059CCF}"/>
              </a:ext>
            </a:extLst>
          </p:cNvPr>
          <p:cNvSpPr/>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 name="Graphic 141">
            <a:extLst>
              <a:ext uri="{FF2B5EF4-FFF2-40B4-BE49-F238E27FC236}">
                <a16:creationId xmlns:a16="http://schemas.microsoft.com/office/drawing/2014/main" id="{03E9870D-4BBA-43AF-8D44-BBADF020CFF6}"/>
              </a:ext>
            </a:extLst>
          </p:cNvPr>
          <p:cNvGrpSpPr/>
          <p:nvPr/>
        </p:nvGrpSpPr>
        <p:grpSpPr>
          <a:xfrm>
            <a:off x="10849" y="15178"/>
            <a:ext cx="2198951" cy="3331254"/>
            <a:chOff x="4473129" y="923925"/>
            <a:chExt cx="3308947" cy="5012817"/>
          </a:xfrm>
          <a:noFill/>
        </p:grpSpPr>
        <p:sp>
          <p:nvSpPr>
            <p:cNvPr id="12" name="Freeform: Shape 11">
              <a:extLst>
                <a:ext uri="{FF2B5EF4-FFF2-40B4-BE49-F238E27FC236}">
                  <a16:creationId xmlns:a16="http://schemas.microsoft.com/office/drawing/2014/main" id="{34BC5055-C77D-43CD-BB1D-A77B6779CDAD}"/>
                </a:ext>
              </a:extLst>
            </p:cNvPr>
            <p:cNvSpPr/>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3" name="Freeform: Shape 12">
              <a:extLst>
                <a:ext uri="{FF2B5EF4-FFF2-40B4-BE49-F238E27FC236}">
                  <a16:creationId xmlns:a16="http://schemas.microsoft.com/office/drawing/2014/main" id="{DB12D0B8-9385-489A-85AE-3D14AD0BA2FC}"/>
                </a:ext>
              </a:extLst>
            </p:cNvPr>
            <p:cNvSpPr/>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 name="Freeform: Shape 13">
              <a:extLst>
                <a:ext uri="{FF2B5EF4-FFF2-40B4-BE49-F238E27FC236}">
                  <a16:creationId xmlns:a16="http://schemas.microsoft.com/office/drawing/2014/main" id="{D158A14A-147E-4130-A5E2-38FD84B181AF}"/>
                </a:ext>
              </a:extLst>
            </p:cNvPr>
            <p:cNvSpPr/>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15" name="Freeform: Shape 14">
              <a:extLst>
                <a:ext uri="{FF2B5EF4-FFF2-40B4-BE49-F238E27FC236}">
                  <a16:creationId xmlns:a16="http://schemas.microsoft.com/office/drawing/2014/main" id="{75B8B1EB-5E2B-472C-AE60-2EC5961F16F9}"/>
                </a:ext>
              </a:extLst>
            </p:cNvPr>
            <p:cNvSpPr/>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id="{B4F5BD77-58D7-4B61-A666-1B4139A63A28}"/>
                </a:ext>
              </a:extLst>
            </p:cNvPr>
            <p:cNvSpPr/>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id="{F5CBEC6B-EDB6-40B8-8771-E5AF41B8D698}"/>
                </a:ext>
              </a:extLst>
            </p:cNvPr>
            <p:cNvSpPr/>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91BD0EE8-AA47-4044-9251-9F5A4B820120}"/>
                </a:ext>
              </a:extLst>
            </p:cNvPr>
            <p:cNvSpPr/>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19" name="Graphic 157">
            <a:extLst>
              <a:ext uri="{FF2B5EF4-FFF2-40B4-BE49-F238E27FC236}">
                <a16:creationId xmlns:a16="http://schemas.microsoft.com/office/drawing/2014/main" id="{C3279E8D-2BAA-4CB1-834B-09FADD54DE56}"/>
              </a:ext>
            </a:extLst>
          </p:cNvPr>
          <p:cNvGrpSpPr/>
          <p:nvPr/>
        </p:nvGrpSpPr>
        <p:grpSpPr>
          <a:xfrm>
            <a:off x="8610600" y="3276600"/>
            <a:ext cx="3529260" cy="3581399"/>
            <a:chOff x="4114800" y="1423987"/>
            <a:chExt cx="3961542" cy="4007547"/>
          </a:xfrm>
          <a:noFill/>
        </p:grpSpPr>
        <p:sp>
          <p:nvSpPr>
            <p:cNvPr id="20" name="Freeform: Shape 19">
              <a:extLst>
                <a:ext uri="{FF2B5EF4-FFF2-40B4-BE49-F238E27FC236}">
                  <a16:creationId xmlns:a16="http://schemas.microsoft.com/office/drawing/2014/main" id="{3456F18E-4F61-486D-9CD6-65B30372C534}"/>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318DDF45-08F0-46B6-A0B7-133735C94F47}"/>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B9D0CC0F-710D-43F4-BC86-763767420133}"/>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6FB36AB6-CB81-495A-8A33-C0BCE67D6F23}"/>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1993F7E6-ABF6-482D-BEA5-B4E607DDB433}"/>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DCA0B097-C21A-40B4-95E4-2FFA9697F824}"/>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 name="Freeform: Shape 25">
              <a:extLst>
                <a:ext uri="{FF2B5EF4-FFF2-40B4-BE49-F238E27FC236}">
                  <a16:creationId xmlns:a16="http://schemas.microsoft.com/office/drawing/2014/main" id="{AB2AF0F5-7EAA-4BAB-8DE2-D84E124170FA}"/>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lang="en-US" sz="900" kern="1200" cap="all" spc="200" smtClean="0">
                <a:solidFill>
                  <a:schemeClr val="accent1"/>
                </a:solidFill>
                <a:latin typeface="+mn-lt"/>
                <a:ea typeface="+mn-ea"/>
                <a:cs typeface="Segoe UI Semilight" panose="020B0402040204020203" pitchFamily="34" charset="0"/>
              </a:defRPr>
            </a:lvl1pPr>
          </a:lstStyle>
          <a:p>
            <a:fld id="{0DAF61AA-5A98-4049-A93E-477E5505141A}" type="datetimeFigureOut">
              <a:rPr lang="en-US" smtClean="0"/>
              <a:pPr/>
              <a:t>3/1/2024</a:t>
            </a:fld>
            <a:endParaRPr lang="en-US" dirty="0"/>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900" kern="1200" cap="all" spc="200" dirty="0">
                <a:solidFill>
                  <a:schemeClr val="accent1"/>
                </a:solidFill>
                <a:latin typeface="+mn-lt"/>
                <a:ea typeface="+mn-ea"/>
                <a:cs typeface="Segoe UI Semilight" panose="020B0402040204020203" pitchFamily="34" charset="0"/>
              </a:defRPr>
            </a:lvl1pPr>
          </a:lstStyle>
          <a:p>
            <a:endParaRPr lang="en-US"/>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9906000" y="6356350"/>
            <a:ext cx="1447800" cy="365125"/>
          </a:xfrm>
          <a:prstGeom prst="rect">
            <a:avLst/>
          </a:prstGeom>
        </p:spPr>
        <p:txBody>
          <a:bodyPr vert="horz" lIns="91440" tIns="45720" rIns="91440" bIns="45720" rtlCol="0" anchor="ctr"/>
          <a:lstStyle>
            <a:lvl1pPr algn="r">
              <a:defRPr lang="en-US" sz="900" kern="1200" cap="all" spc="200" smtClean="0">
                <a:solidFill>
                  <a:schemeClr val="accent1"/>
                </a:solidFill>
                <a:latin typeface="+mn-lt"/>
                <a:ea typeface="+mn-ea"/>
                <a:cs typeface="Segoe UI Semilight" panose="020B0402040204020203" pitchFamily="34" charset="0"/>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3399933861"/>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78" r:id="rId6"/>
    <p:sldLayoutId id="2147483674" r:id="rId7"/>
    <p:sldLayoutId id="2147483675" r:id="rId8"/>
    <p:sldLayoutId id="2147483676" r:id="rId9"/>
    <p:sldLayoutId id="2147483677" r:id="rId10"/>
    <p:sldLayoutId id="2147483679"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5"/>
        </a:buClr>
        <a:buFont typeface="Avenir Next LT Pro" panose="020B05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mailto:yigitkuyu@uludag.edu.tr"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8">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3" name="Rectangle 10">
            <a:extLst>
              <a:ext uri="{FF2B5EF4-FFF2-40B4-BE49-F238E27FC236}">
                <a16:creationId xmlns:a16="http://schemas.microsoft.com/office/drawing/2014/main" id="{996DFAFB-BCE1-4BEC-82FB-D574234DE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1">
            <a:extLst>
              <a:ext uri="{FF2B5EF4-FFF2-40B4-BE49-F238E27FC236}">
                <a16:creationId xmlns:a16="http://schemas.microsoft.com/office/drawing/2014/main" id="{774B3794-1C07-88AA-27C9-440B716AFE8D}"/>
              </a:ext>
            </a:extLst>
          </p:cNvPr>
          <p:cNvSpPr>
            <a:spLocks noGrp="1"/>
          </p:cNvSpPr>
          <p:nvPr>
            <p:ph type="ctrTitle"/>
          </p:nvPr>
        </p:nvSpPr>
        <p:spPr>
          <a:xfrm>
            <a:off x="178248" y="3627608"/>
            <a:ext cx="9427077" cy="2226076"/>
          </a:xfrm>
        </p:spPr>
        <p:txBody>
          <a:bodyPr anchor="ctr">
            <a:normAutofit/>
          </a:bodyPr>
          <a:lstStyle/>
          <a:p>
            <a:pPr algn="l"/>
            <a:r>
              <a:rPr lang="tr-TR" sz="5400" dirty="0" err="1"/>
              <a:t>Introduction</a:t>
            </a:r>
            <a:r>
              <a:rPr lang="tr-TR" sz="5400" dirty="0"/>
              <a:t> </a:t>
            </a:r>
            <a:r>
              <a:rPr lang="tr-TR" sz="5400" dirty="0" err="1"/>
              <a:t>to</a:t>
            </a:r>
            <a:r>
              <a:rPr lang="tr-TR" sz="5400" dirty="0"/>
              <a:t> OR</a:t>
            </a:r>
          </a:p>
        </p:txBody>
      </p:sp>
      <p:grpSp>
        <p:nvGrpSpPr>
          <p:cNvPr id="37" name="Bottom Right">
            <a:extLst>
              <a:ext uri="{FF2B5EF4-FFF2-40B4-BE49-F238E27FC236}">
                <a16:creationId xmlns:a16="http://schemas.microsoft.com/office/drawing/2014/main" id="{FD57FA8A-6F6A-4738-A4C4-A1CA4417060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sp>
          <p:nvSpPr>
            <p:cNvPr id="14" name="Freeform: Shape 13">
              <a:extLst>
                <a:ext uri="{FF2B5EF4-FFF2-40B4-BE49-F238E27FC236}">
                  <a16:creationId xmlns:a16="http://schemas.microsoft.com/office/drawing/2014/main" id="{B722FA65-4717-473D-935C-1E9703E213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5" name="Graphic 157">
              <a:extLst>
                <a:ext uri="{FF2B5EF4-FFF2-40B4-BE49-F238E27FC236}">
                  <a16:creationId xmlns:a16="http://schemas.microsoft.com/office/drawing/2014/main" id="{0481A62F-BE87-4513-97B2-027784C6FB4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41" name="Freeform: Shape 16">
                <a:extLst>
                  <a:ext uri="{FF2B5EF4-FFF2-40B4-BE49-F238E27FC236}">
                    <a16:creationId xmlns:a16="http://schemas.microsoft.com/office/drawing/2014/main" id="{F00486A8-7935-4814-A88E-8AB9135699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1D5DFA27-8F9C-4DAD-841C-EC15FDFDF9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19" name="Freeform: Shape 18">
                <a:extLst>
                  <a:ext uri="{FF2B5EF4-FFF2-40B4-BE49-F238E27FC236}">
                    <a16:creationId xmlns:a16="http://schemas.microsoft.com/office/drawing/2014/main" id="{CBD0BA0A-7296-4EF5-8B4C-9644798AB6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id="{05F1A67E-7F6A-4D1C-9630-CEA191C725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5E1300E6-8909-46D4-80E7-2122D24D35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DE4C708C-5388-41A0-984B-3698E2B9EB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95D7DAE6-94E0-4A1D-92A3-7D751872B7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16" name="Freeform: Shape 15">
              <a:extLst>
                <a:ext uri="{FF2B5EF4-FFF2-40B4-BE49-F238E27FC236}">
                  <a16:creationId xmlns:a16="http://schemas.microsoft.com/office/drawing/2014/main" id="{8F513D8C-ECEE-40F4-99D3-6C744A1E94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42" name="Picture 3" descr="Connected sticks shaping polygons background">
            <a:extLst>
              <a:ext uri="{FF2B5EF4-FFF2-40B4-BE49-F238E27FC236}">
                <a16:creationId xmlns:a16="http://schemas.microsoft.com/office/drawing/2014/main" id="{5F6BA7F0-4AED-5CAA-E0A4-18A46EE00966}"/>
              </a:ext>
            </a:extLst>
          </p:cNvPr>
          <p:cNvPicPr>
            <a:picLocks noChangeAspect="1"/>
          </p:cNvPicPr>
          <p:nvPr/>
        </p:nvPicPr>
        <p:blipFill rotWithShape="1">
          <a:blip r:embed="rId2"/>
          <a:srcRect t="26106" r="-2" b="21803"/>
          <a:stretch/>
        </p:blipFill>
        <p:spPr>
          <a:xfrm>
            <a:off x="619841" y="10"/>
            <a:ext cx="11084189" cy="3854020"/>
          </a:xfrm>
          <a:custGeom>
            <a:avLst/>
            <a:gdLst/>
            <a:ahLst/>
            <a:cxnLst/>
            <a:rect l="l" t="t" r="r" b="b"/>
            <a:pathLst>
              <a:path w="11084189" h="3854030">
                <a:moveTo>
                  <a:pt x="0" y="0"/>
                </a:moveTo>
                <a:lnTo>
                  <a:pt x="11084189" y="0"/>
                </a:lnTo>
                <a:lnTo>
                  <a:pt x="11061525" y="105743"/>
                </a:lnTo>
                <a:cubicBezTo>
                  <a:pt x="10536186" y="2244886"/>
                  <a:pt x="8264668" y="3854030"/>
                  <a:pt x="5542094" y="3854030"/>
                </a:cubicBezTo>
                <a:cubicBezTo>
                  <a:pt x="2819520" y="3854030"/>
                  <a:pt x="548002" y="2244886"/>
                  <a:pt x="22663" y="105743"/>
                </a:cubicBezTo>
                <a:close/>
              </a:path>
            </a:pathLst>
          </a:custGeom>
        </p:spPr>
      </p:pic>
      <p:grpSp>
        <p:nvGrpSpPr>
          <p:cNvPr id="25" name="Top Left">
            <a:extLst>
              <a:ext uri="{FF2B5EF4-FFF2-40B4-BE49-F238E27FC236}">
                <a16:creationId xmlns:a16="http://schemas.microsoft.com/office/drawing/2014/main" id="{FA83938A-824D-4A58-A16F-424E254986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10849" y="15178"/>
            <a:chExt cx="2198951" cy="3331254"/>
          </a:xfrm>
        </p:grpSpPr>
        <p:sp>
          <p:nvSpPr>
            <p:cNvPr id="26" name="Freeform: Shape 25">
              <a:extLst>
                <a:ext uri="{FF2B5EF4-FFF2-40B4-BE49-F238E27FC236}">
                  <a16:creationId xmlns:a16="http://schemas.microsoft.com/office/drawing/2014/main" id="{8B7029D1-A024-479E-8B61-B6C59454B1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27" name="Freeform: Shape 26">
              <a:extLst>
                <a:ext uri="{FF2B5EF4-FFF2-40B4-BE49-F238E27FC236}">
                  <a16:creationId xmlns:a16="http://schemas.microsoft.com/office/drawing/2014/main" id="{5D14A3F6-E603-4A77-BE8B-52A8CC119F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28" name="Freeform: Shape 27">
              <a:extLst>
                <a:ext uri="{FF2B5EF4-FFF2-40B4-BE49-F238E27FC236}">
                  <a16:creationId xmlns:a16="http://schemas.microsoft.com/office/drawing/2014/main" id="{E3BABB92-B7C9-439B-A407-C26CAC92F0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29" name="Freeform: Shape 28">
              <a:extLst>
                <a:ext uri="{FF2B5EF4-FFF2-40B4-BE49-F238E27FC236}">
                  <a16:creationId xmlns:a16="http://schemas.microsoft.com/office/drawing/2014/main" id="{B3806CE1-04AF-4087-986A-DBEB745015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30" name="Freeform: Shape 29">
              <a:extLst>
                <a:ext uri="{FF2B5EF4-FFF2-40B4-BE49-F238E27FC236}">
                  <a16:creationId xmlns:a16="http://schemas.microsoft.com/office/drawing/2014/main" id="{373482B9-3ACD-4DBF-BF7A-865B7BBD10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id="{FBF72E41-C373-4050-A899-B9FDE5113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id="{4B521439-93BF-4D49-9EB4-9FA7981865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grpSp>
        <p:nvGrpSpPr>
          <p:cNvPr id="34" name="Cross">
            <a:extLst>
              <a:ext uri="{FF2B5EF4-FFF2-40B4-BE49-F238E27FC236}">
                <a16:creationId xmlns:a16="http://schemas.microsoft.com/office/drawing/2014/main" id="{8593C7C3-23A8-4377-B2A6-0AA4120CF04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2000" y="553414"/>
            <a:ext cx="118872" cy="118872"/>
            <a:chOff x="1175347" y="3733800"/>
            <a:chExt cx="118872" cy="118872"/>
          </a:xfrm>
        </p:grpSpPr>
        <p:cxnSp>
          <p:nvCxnSpPr>
            <p:cNvPr id="35" name="Straight Connector 34">
              <a:extLst>
                <a:ext uri="{FF2B5EF4-FFF2-40B4-BE49-F238E27FC236}">
                  <a16:creationId xmlns:a16="http://schemas.microsoft.com/office/drawing/2014/main" id="{9DF09466-D21B-48B6-B71E-2E3DC706801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36" name="Straight Connector 35">
              <a:extLst>
                <a:ext uri="{FF2B5EF4-FFF2-40B4-BE49-F238E27FC236}">
                  <a16:creationId xmlns:a16="http://schemas.microsoft.com/office/drawing/2014/main" id="{5E19A168-D974-4872-8F82-BDB7121D1A2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grpSp>
        <p:nvGrpSpPr>
          <p:cNvPr id="38" name="Cross">
            <a:extLst>
              <a:ext uri="{FF2B5EF4-FFF2-40B4-BE49-F238E27FC236}">
                <a16:creationId xmlns:a16="http://schemas.microsoft.com/office/drawing/2014/main" id="{B531CCBB-545A-412B-89AF-AEB3068A7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14400" y="705814"/>
            <a:ext cx="118872" cy="118872"/>
            <a:chOff x="1175347" y="3733800"/>
            <a:chExt cx="118872" cy="118872"/>
          </a:xfrm>
        </p:grpSpPr>
        <p:cxnSp>
          <p:nvCxnSpPr>
            <p:cNvPr id="39" name="Straight Connector 38">
              <a:extLst>
                <a:ext uri="{FF2B5EF4-FFF2-40B4-BE49-F238E27FC236}">
                  <a16:creationId xmlns:a16="http://schemas.microsoft.com/office/drawing/2014/main" id="{D48FD4C8-4A36-4CB1-9391-65AA566FF6F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40" name="Straight Connector 39">
              <a:extLst>
                <a:ext uri="{FF2B5EF4-FFF2-40B4-BE49-F238E27FC236}">
                  <a16:creationId xmlns:a16="http://schemas.microsoft.com/office/drawing/2014/main" id="{75FC3684-0929-46EE-A97F-3BEE86C8F4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pic>
        <p:nvPicPr>
          <p:cNvPr id="5" name="Picture 4">
            <a:extLst>
              <a:ext uri="{FF2B5EF4-FFF2-40B4-BE49-F238E27FC236}">
                <a16:creationId xmlns:a16="http://schemas.microsoft.com/office/drawing/2014/main" id="{5562F197-D4AB-0F8F-DB66-440A7F1BAA88}"/>
              </a:ext>
            </a:extLst>
          </p:cNvPr>
          <p:cNvPicPr>
            <a:picLocks noChangeAspect="1"/>
          </p:cNvPicPr>
          <p:nvPr/>
        </p:nvPicPr>
        <p:blipFill>
          <a:blip r:embed="rId3"/>
          <a:stretch>
            <a:fillRect/>
          </a:stretch>
        </p:blipFill>
        <p:spPr>
          <a:xfrm>
            <a:off x="6914452" y="3434503"/>
            <a:ext cx="5317700" cy="2731806"/>
          </a:xfrm>
          <a:prstGeom prst="rect">
            <a:avLst/>
          </a:prstGeom>
        </p:spPr>
      </p:pic>
      <p:pic>
        <p:nvPicPr>
          <p:cNvPr id="9" name="Picture 8">
            <a:extLst>
              <a:ext uri="{FF2B5EF4-FFF2-40B4-BE49-F238E27FC236}">
                <a16:creationId xmlns:a16="http://schemas.microsoft.com/office/drawing/2014/main" id="{23767356-51CC-AF7D-0637-9FB70390F212}"/>
              </a:ext>
            </a:extLst>
          </p:cNvPr>
          <p:cNvPicPr>
            <a:picLocks noChangeAspect="1"/>
          </p:cNvPicPr>
          <p:nvPr/>
        </p:nvPicPr>
        <p:blipFill>
          <a:blip r:embed="rId4"/>
          <a:stretch>
            <a:fillRect/>
          </a:stretch>
        </p:blipFill>
        <p:spPr>
          <a:xfrm>
            <a:off x="-34069" y="-24656"/>
            <a:ext cx="5470339" cy="3410221"/>
          </a:xfrm>
          <a:prstGeom prst="rect">
            <a:avLst/>
          </a:prstGeom>
        </p:spPr>
      </p:pic>
    </p:spTree>
    <p:extLst>
      <p:ext uri="{BB962C8B-B14F-4D97-AF65-F5344CB8AC3E}">
        <p14:creationId xmlns:p14="http://schemas.microsoft.com/office/powerpoint/2010/main" val="21528774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15B15-C828-3FBE-77B8-81926C673096}"/>
              </a:ext>
            </a:extLst>
          </p:cNvPr>
          <p:cNvSpPr>
            <a:spLocks noGrp="1"/>
          </p:cNvSpPr>
          <p:nvPr>
            <p:ph type="title"/>
          </p:nvPr>
        </p:nvSpPr>
        <p:spPr>
          <a:xfrm>
            <a:off x="838200" y="514595"/>
            <a:ext cx="10515600" cy="645990"/>
          </a:xfrm>
        </p:spPr>
        <p:txBody>
          <a:bodyPr/>
          <a:lstStyle/>
          <a:p>
            <a:r>
              <a:rPr lang="tr-TR" sz="2400" b="1" dirty="0" err="1"/>
              <a:t>Specific</a:t>
            </a:r>
            <a:r>
              <a:rPr lang="tr-TR" sz="2400" b="1" dirty="0"/>
              <a:t> </a:t>
            </a:r>
            <a:r>
              <a:rPr lang="tr-TR" sz="2400" b="1" dirty="0" err="1"/>
              <a:t>type</a:t>
            </a:r>
            <a:r>
              <a:rPr lang="tr-TR" sz="2400" b="1" dirty="0"/>
              <a:t> of OR </a:t>
            </a:r>
            <a:r>
              <a:rPr lang="tr-TR" sz="2400" b="1" dirty="0" err="1"/>
              <a:t>Problems</a:t>
            </a:r>
            <a:endParaRPr lang="tr-TR" sz="2400" b="1" dirty="0"/>
          </a:p>
        </p:txBody>
      </p:sp>
      <p:sp>
        <p:nvSpPr>
          <p:cNvPr id="3" name="Content Placeholder 2">
            <a:extLst>
              <a:ext uri="{FF2B5EF4-FFF2-40B4-BE49-F238E27FC236}">
                <a16:creationId xmlns:a16="http://schemas.microsoft.com/office/drawing/2014/main" id="{1F7587F6-D1AC-967B-049D-84C4D74008C1}"/>
              </a:ext>
            </a:extLst>
          </p:cNvPr>
          <p:cNvSpPr>
            <a:spLocks noGrp="1"/>
          </p:cNvSpPr>
          <p:nvPr>
            <p:ph idx="1"/>
          </p:nvPr>
        </p:nvSpPr>
        <p:spPr>
          <a:xfrm>
            <a:off x="759069" y="1324464"/>
            <a:ext cx="6353908" cy="4861732"/>
          </a:xfrm>
        </p:spPr>
        <p:txBody>
          <a:bodyPr>
            <a:normAutofit/>
          </a:bodyPr>
          <a:lstStyle/>
          <a:p>
            <a:pPr marL="0" indent="0">
              <a:buNone/>
            </a:pPr>
            <a:r>
              <a:rPr lang="en-GB" b="1" dirty="0"/>
              <a:t>Traveling Salesman Problem (TSP)</a:t>
            </a:r>
          </a:p>
          <a:p>
            <a:pPr marL="0" indent="0">
              <a:buNone/>
            </a:pPr>
            <a:r>
              <a:rPr lang="en-GB" dirty="0"/>
              <a:t>The Traveling Salesman Problem asks for the shortest possible route that visits a set of cities exactly once and returns to the origin city.</a:t>
            </a:r>
          </a:p>
          <a:p>
            <a:pPr marL="0" indent="0">
              <a:buNone/>
            </a:pPr>
            <a:endParaRPr lang="tr-TR" dirty="0"/>
          </a:p>
        </p:txBody>
      </p:sp>
      <p:pic>
        <p:nvPicPr>
          <p:cNvPr id="8" name="Picture 7" descr="A map with dots and lines">
            <a:extLst>
              <a:ext uri="{FF2B5EF4-FFF2-40B4-BE49-F238E27FC236}">
                <a16:creationId xmlns:a16="http://schemas.microsoft.com/office/drawing/2014/main" id="{7ABE8AE2-128C-B365-BA61-2764C109C5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48646" y="1229420"/>
            <a:ext cx="3576553" cy="3576553"/>
          </a:xfrm>
          <a:prstGeom prst="rect">
            <a:avLst/>
          </a:prstGeom>
        </p:spPr>
      </p:pic>
    </p:spTree>
    <p:extLst>
      <p:ext uri="{BB962C8B-B14F-4D97-AF65-F5344CB8AC3E}">
        <p14:creationId xmlns:p14="http://schemas.microsoft.com/office/powerpoint/2010/main" val="2734298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15B15-C828-3FBE-77B8-81926C673096}"/>
              </a:ext>
            </a:extLst>
          </p:cNvPr>
          <p:cNvSpPr>
            <a:spLocks noGrp="1"/>
          </p:cNvSpPr>
          <p:nvPr>
            <p:ph type="title"/>
          </p:nvPr>
        </p:nvSpPr>
        <p:spPr>
          <a:xfrm>
            <a:off x="838200" y="514595"/>
            <a:ext cx="10515600" cy="645990"/>
          </a:xfrm>
        </p:spPr>
        <p:txBody>
          <a:bodyPr/>
          <a:lstStyle/>
          <a:p>
            <a:r>
              <a:rPr lang="tr-TR" sz="2400" b="1" dirty="0" err="1"/>
              <a:t>Specific</a:t>
            </a:r>
            <a:r>
              <a:rPr lang="tr-TR" sz="2400" b="1" dirty="0"/>
              <a:t> </a:t>
            </a:r>
            <a:r>
              <a:rPr lang="tr-TR" sz="2400" b="1" dirty="0" err="1"/>
              <a:t>type</a:t>
            </a:r>
            <a:r>
              <a:rPr lang="tr-TR" sz="2400" b="1" dirty="0"/>
              <a:t> of OR </a:t>
            </a:r>
            <a:r>
              <a:rPr lang="tr-TR" sz="2400" b="1" dirty="0" err="1"/>
              <a:t>Problems</a:t>
            </a:r>
            <a:endParaRPr lang="tr-TR" sz="2400" b="1" dirty="0"/>
          </a:p>
        </p:txBody>
      </p:sp>
      <p:sp>
        <p:nvSpPr>
          <p:cNvPr id="3" name="Content Placeholder 2">
            <a:extLst>
              <a:ext uri="{FF2B5EF4-FFF2-40B4-BE49-F238E27FC236}">
                <a16:creationId xmlns:a16="http://schemas.microsoft.com/office/drawing/2014/main" id="{1F7587F6-D1AC-967B-049D-84C4D74008C1}"/>
              </a:ext>
            </a:extLst>
          </p:cNvPr>
          <p:cNvSpPr>
            <a:spLocks noGrp="1"/>
          </p:cNvSpPr>
          <p:nvPr>
            <p:ph idx="1"/>
          </p:nvPr>
        </p:nvSpPr>
        <p:spPr>
          <a:xfrm>
            <a:off x="759069" y="1324464"/>
            <a:ext cx="6353908" cy="4861732"/>
          </a:xfrm>
        </p:spPr>
        <p:txBody>
          <a:bodyPr>
            <a:normAutofit fontScale="92500"/>
          </a:bodyPr>
          <a:lstStyle/>
          <a:p>
            <a:pPr marL="0" indent="0">
              <a:buNone/>
            </a:pPr>
            <a:r>
              <a:rPr lang="en-GB" b="1" dirty="0"/>
              <a:t>Job Shop Scheduling (JSS)</a:t>
            </a:r>
          </a:p>
          <a:p>
            <a:pPr marL="0" indent="0">
              <a:buNone/>
            </a:pPr>
            <a:r>
              <a:rPr lang="en-GB" dirty="0"/>
              <a:t>Job Shop Scheduling involves scheduling jobs on machines or production facilities, where each job consists of a sequence of tasks that need to be performed on specific machines in a particular order. The objective often is to minimize the total time needed to complete all jobs (</a:t>
            </a:r>
            <a:r>
              <a:rPr lang="en-GB" dirty="0" err="1"/>
              <a:t>makespan</a:t>
            </a:r>
            <a:r>
              <a:rPr lang="en-GB" dirty="0"/>
              <a:t>), optimize machine utilization, or minimize job tardiness.</a:t>
            </a:r>
          </a:p>
          <a:p>
            <a:pPr marL="0" indent="0">
              <a:buNone/>
            </a:pPr>
            <a:endParaRPr lang="tr-TR" dirty="0"/>
          </a:p>
        </p:txBody>
      </p:sp>
      <p:pic>
        <p:nvPicPr>
          <p:cNvPr id="5" name="Picture 4" descr="A computer generated illustration of a factory&#10;&#10;Description automatically generated">
            <a:extLst>
              <a:ext uri="{FF2B5EF4-FFF2-40B4-BE49-F238E27FC236}">
                <a16:creationId xmlns:a16="http://schemas.microsoft.com/office/drawing/2014/main" id="{D2F057EC-D684-7C0C-FBD8-4A1DB1EE93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91047" y="1586561"/>
            <a:ext cx="4337538" cy="4337538"/>
          </a:xfrm>
          <a:prstGeom prst="rect">
            <a:avLst/>
          </a:prstGeom>
        </p:spPr>
      </p:pic>
    </p:spTree>
    <p:extLst>
      <p:ext uri="{BB962C8B-B14F-4D97-AF65-F5344CB8AC3E}">
        <p14:creationId xmlns:p14="http://schemas.microsoft.com/office/powerpoint/2010/main" val="1980857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15B15-C828-3FBE-77B8-81926C673096}"/>
              </a:ext>
            </a:extLst>
          </p:cNvPr>
          <p:cNvSpPr>
            <a:spLocks noGrp="1"/>
          </p:cNvSpPr>
          <p:nvPr>
            <p:ph type="title"/>
          </p:nvPr>
        </p:nvSpPr>
        <p:spPr>
          <a:xfrm>
            <a:off x="838200" y="514595"/>
            <a:ext cx="10515600" cy="645990"/>
          </a:xfrm>
        </p:spPr>
        <p:txBody>
          <a:bodyPr/>
          <a:lstStyle/>
          <a:p>
            <a:r>
              <a:rPr lang="tr-TR" sz="2400" b="1" dirty="0" err="1"/>
              <a:t>Specific</a:t>
            </a:r>
            <a:r>
              <a:rPr lang="tr-TR" sz="2400" b="1" dirty="0"/>
              <a:t> </a:t>
            </a:r>
            <a:r>
              <a:rPr lang="tr-TR" sz="2400" b="1" dirty="0" err="1"/>
              <a:t>type</a:t>
            </a:r>
            <a:r>
              <a:rPr lang="tr-TR" sz="2400" b="1" dirty="0"/>
              <a:t> of OR </a:t>
            </a:r>
            <a:r>
              <a:rPr lang="tr-TR" sz="2400" b="1" dirty="0" err="1"/>
              <a:t>Problems</a:t>
            </a:r>
            <a:endParaRPr lang="tr-TR" sz="2400" b="1" dirty="0"/>
          </a:p>
        </p:txBody>
      </p:sp>
      <p:sp>
        <p:nvSpPr>
          <p:cNvPr id="3" name="Content Placeholder 2">
            <a:extLst>
              <a:ext uri="{FF2B5EF4-FFF2-40B4-BE49-F238E27FC236}">
                <a16:creationId xmlns:a16="http://schemas.microsoft.com/office/drawing/2014/main" id="{1F7587F6-D1AC-967B-049D-84C4D74008C1}"/>
              </a:ext>
            </a:extLst>
          </p:cNvPr>
          <p:cNvSpPr>
            <a:spLocks noGrp="1"/>
          </p:cNvSpPr>
          <p:nvPr>
            <p:ph idx="1"/>
          </p:nvPr>
        </p:nvSpPr>
        <p:spPr>
          <a:xfrm>
            <a:off x="759069" y="1324464"/>
            <a:ext cx="6353908" cy="4861732"/>
          </a:xfrm>
        </p:spPr>
        <p:txBody>
          <a:bodyPr>
            <a:normAutofit lnSpcReduction="10000"/>
          </a:bodyPr>
          <a:lstStyle/>
          <a:p>
            <a:pPr marL="0" indent="0">
              <a:buNone/>
            </a:pPr>
            <a:r>
              <a:rPr lang="en-GB" b="1" dirty="0"/>
              <a:t>Knapsack Problem</a:t>
            </a:r>
          </a:p>
          <a:p>
            <a:pPr marL="0" indent="0">
              <a:buNone/>
            </a:pPr>
            <a:r>
              <a:rPr lang="en-GB" dirty="0"/>
              <a:t>The Knapsack Problem involves selecting items from a set, each with a weight and a value, to include in a knapsack so that the total weight is less than or equal to a given limit and the total value is maximized. It has applications in resource allocation, budget management, and in constructing portfolios in finance.</a:t>
            </a:r>
          </a:p>
          <a:p>
            <a:pPr marL="0" indent="0">
              <a:buNone/>
            </a:pPr>
            <a:endParaRPr lang="tr-TR" dirty="0"/>
          </a:p>
        </p:txBody>
      </p:sp>
      <p:pic>
        <p:nvPicPr>
          <p:cNvPr id="7" name="Picture 6">
            <a:extLst>
              <a:ext uri="{FF2B5EF4-FFF2-40B4-BE49-F238E27FC236}">
                <a16:creationId xmlns:a16="http://schemas.microsoft.com/office/drawing/2014/main" id="{1FE350F7-46C0-2618-38FE-4AB6DEFDF291}"/>
              </a:ext>
            </a:extLst>
          </p:cNvPr>
          <p:cNvPicPr>
            <a:picLocks noChangeAspect="1"/>
          </p:cNvPicPr>
          <p:nvPr/>
        </p:nvPicPr>
        <p:blipFill>
          <a:blip r:embed="rId2"/>
          <a:stretch>
            <a:fillRect/>
          </a:stretch>
        </p:blipFill>
        <p:spPr>
          <a:xfrm>
            <a:off x="7537758" y="1715514"/>
            <a:ext cx="4079631" cy="4079631"/>
          </a:xfrm>
          <a:prstGeom prst="rect">
            <a:avLst/>
          </a:prstGeom>
        </p:spPr>
      </p:pic>
    </p:spTree>
    <p:extLst>
      <p:ext uri="{BB962C8B-B14F-4D97-AF65-F5344CB8AC3E}">
        <p14:creationId xmlns:p14="http://schemas.microsoft.com/office/powerpoint/2010/main" val="3926223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15B15-C828-3FBE-77B8-81926C673096}"/>
              </a:ext>
            </a:extLst>
          </p:cNvPr>
          <p:cNvSpPr>
            <a:spLocks noGrp="1"/>
          </p:cNvSpPr>
          <p:nvPr>
            <p:ph type="title"/>
          </p:nvPr>
        </p:nvSpPr>
        <p:spPr>
          <a:xfrm>
            <a:off x="838200" y="514595"/>
            <a:ext cx="10515600" cy="645990"/>
          </a:xfrm>
        </p:spPr>
        <p:txBody>
          <a:bodyPr/>
          <a:lstStyle/>
          <a:p>
            <a:r>
              <a:rPr lang="tr-TR" sz="2400" b="1" dirty="0" err="1"/>
              <a:t>Specific</a:t>
            </a:r>
            <a:r>
              <a:rPr lang="tr-TR" sz="2400" b="1" dirty="0"/>
              <a:t> </a:t>
            </a:r>
            <a:r>
              <a:rPr lang="tr-TR" sz="2400" b="1" dirty="0" err="1"/>
              <a:t>type</a:t>
            </a:r>
            <a:r>
              <a:rPr lang="tr-TR" sz="2400" b="1" dirty="0"/>
              <a:t> of OR </a:t>
            </a:r>
            <a:r>
              <a:rPr lang="tr-TR" sz="2400" b="1" dirty="0" err="1"/>
              <a:t>Problems</a:t>
            </a:r>
            <a:endParaRPr lang="tr-TR" sz="2400" b="1" dirty="0"/>
          </a:p>
        </p:txBody>
      </p:sp>
      <p:sp>
        <p:nvSpPr>
          <p:cNvPr id="3" name="Content Placeholder 2">
            <a:extLst>
              <a:ext uri="{FF2B5EF4-FFF2-40B4-BE49-F238E27FC236}">
                <a16:creationId xmlns:a16="http://schemas.microsoft.com/office/drawing/2014/main" id="{1F7587F6-D1AC-967B-049D-84C4D74008C1}"/>
              </a:ext>
            </a:extLst>
          </p:cNvPr>
          <p:cNvSpPr>
            <a:spLocks noGrp="1"/>
          </p:cNvSpPr>
          <p:nvPr>
            <p:ph idx="1"/>
          </p:nvPr>
        </p:nvSpPr>
        <p:spPr>
          <a:xfrm>
            <a:off x="759069" y="1324464"/>
            <a:ext cx="6353908" cy="4861732"/>
          </a:xfrm>
        </p:spPr>
        <p:txBody>
          <a:bodyPr>
            <a:normAutofit/>
          </a:bodyPr>
          <a:lstStyle/>
          <a:p>
            <a:pPr marL="0" indent="0">
              <a:buNone/>
            </a:pPr>
            <a:r>
              <a:rPr lang="en-GB" b="1" dirty="0"/>
              <a:t>Facility Location Problem</a:t>
            </a:r>
          </a:p>
          <a:p>
            <a:pPr marL="0" indent="0">
              <a:buNone/>
            </a:pPr>
            <a:r>
              <a:rPr lang="en-GB" dirty="0"/>
              <a:t>This problem focuses on finding the best locations for facilities (warehouses, factories, fire stations, etc.) to minimize transportation costs, serve customer demand efficiently, or maximize coverage. It's fundamental in supply chain design, urban planning, and logistics.</a:t>
            </a:r>
          </a:p>
          <a:p>
            <a:pPr marL="0" indent="0">
              <a:buNone/>
            </a:pPr>
            <a:endParaRPr lang="tr-TR" dirty="0"/>
          </a:p>
        </p:txBody>
      </p:sp>
      <p:pic>
        <p:nvPicPr>
          <p:cNvPr id="6" name="Picture 5">
            <a:extLst>
              <a:ext uri="{FF2B5EF4-FFF2-40B4-BE49-F238E27FC236}">
                <a16:creationId xmlns:a16="http://schemas.microsoft.com/office/drawing/2014/main" id="{B53465E4-F027-AAD5-C18B-A3DF190C087C}"/>
              </a:ext>
            </a:extLst>
          </p:cNvPr>
          <p:cNvPicPr>
            <a:picLocks noChangeAspect="1"/>
          </p:cNvPicPr>
          <p:nvPr/>
        </p:nvPicPr>
        <p:blipFill>
          <a:blip r:embed="rId2"/>
          <a:stretch>
            <a:fillRect/>
          </a:stretch>
        </p:blipFill>
        <p:spPr>
          <a:xfrm>
            <a:off x="7337868" y="1408744"/>
            <a:ext cx="4281854" cy="4281854"/>
          </a:xfrm>
          <a:prstGeom prst="rect">
            <a:avLst/>
          </a:prstGeom>
        </p:spPr>
      </p:pic>
    </p:spTree>
    <p:extLst>
      <p:ext uri="{BB962C8B-B14F-4D97-AF65-F5344CB8AC3E}">
        <p14:creationId xmlns:p14="http://schemas.microsoft.com/office/powerpoint/2010/main" val="2023930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15B15-C828-3FBE-77B8-81926C673096}"/>
              </a:ext>
            </a:extLst>
          </p:cNvPr>
          <p:cNvSpPr>
            <a:spLocks noGrp="1"/>
          </p:cNvSpPr>
          <p:nvPr>
            <p:ph type="title"/>
          </p:nvPr>
        </p:nvSpPr>
        <p:spPr>
          <a:xfrm>
            <a:off x="838200" y="514595"/>
            <a:ext cx="10515600" cy="645990"/>
          </a:xfrm>
        </p:spPr>
        <p:txBody>
          <a:bodyPr/>
          <a:lstStyle/>
          <a:p>
            <a:r>
              <a:rPr lang="tr-TR" sz="2400" b="1" dirty="0" err="1"/>
              <a:t>Specific</a:t>
            </a:r>
            <a:r>
              <a:rPr lang="tr-TR" sz="2400" b="1" dirty="0"/>
              <a:t> </a:t>
            </a:r>
            <a:r>
              <a:rPr lang="tr-TR" sz="2400" b="1" dirty="0" err="1"/>
              <a:t>type</a:t>
            </a:r>
            <a:r>
              <a:rPr lang="tr-TR" sz="2400" b="1" dirty="0"/>
              <a:t> of OR </a:t>
            </a:r>
            <a:r>
              <a:rPr lang="tr-TR" sz="2400" b="1" dirty="0" err="1"/>
              <a:t>Problems</a:t>
            </a:r>
            <a:endParaRPr lang="tr-TR" sz="2400" b="1" dirty="0"/>
          </a:p>
        </p:txBody>
      </p:sp>
      <p:sp>
        <p:nvSpPr>
          <p:cNvPr id="3" name="Content Placeholder 2">
            <a:extLst>
              <a:ext uri="{FF2B5EF4-FFF2-40B4-BE49-F238E27FC236}">
                <a16:creationId xmlns:a16="http://schemas.microsoft.com/office/drawing/2014/main" id="{1F7587F6-D1AC-967B-049D-84C4D74008C1}"/>
              </a:ext>
            </a:extLst>
          </p:cNvPr>
          <p:cNvSpPr>
            <a:spLocks noGrp="1"/>
          </p:cNvSpPr>
          <p:nvPr>
            <p:ph idx="1"/>
          </p:nvPr>
        </p:nvSpPr>
        <p:spPr>
          <a:xfrm>
            <a:off x="759069" y="1324464"/>
            <a:ext cx="6353908" cy="4861732"/>
          </a:xfrm>
        </p:spPr>
        <p:txBody>
          <a:bodyPr>
            <a:normAutofit lnSpcReduction="10000"/>
          </a:bodyPr>
          <a:lstStyle/>
          <a:p>
            <a:pPr marL="0" indent="0">
              <a:buNone/>
            </a:pPr>
            <a:r>
              <a:rPr lang="en-GB" b="1" dirty="0"/>
              <a:t>Network Design</a:t>
            </a:r>
            <a:endParaRPr lang="tr-TR" b="1" dirty="0"/>
          </a:p>
          <a:p>
            <a:pPr marL="0" indent="0">
              <a:buNone/>
            </a:pPr>
            <a:r>
              <a:rPr lang="en-GB" dirty="0"/>
              <a:t>Network Design problems involve configuring a network (e.g., telecommunications, transportation, or logistics networks) to meet certain criteria, such as minimizing cost, maximizing capacity, or optimizing flow. This can include determining the locations of nodes, the paths between them, and the capacity of each link.</a:t>
            </a:r>
          </a:p>
          <a:p>
            <a:pPr marL="0" indent="0">
              <a:buNone/>
            </a:pPr>
            <a:endParaRPr lang="tr-TR" dirty="0"/>
          </a:p>
        </p:txBody>
      </p:sp>
      <p:pic>
        <p:nvPicPr>
          <p:cNvPr id="7" name="Picture 6">
            <a:extLst>
              <a:ext uri="{FF2B5EF4-FFF2-40B4-BE49-F238E27FC236}">
                <a16:creationId xmlns:a16="http://schemas.microsoft.com/office/drawing/2014/main" id="{BC933DA5-9978-7AB4-F307-3CEE2E9D5EAD}"/>
              </a:ext>
            </a:extLst>
          </p:cNvPr>
          <p:cNvPicPr>
            <a:picLocks noChangeAspect="1"/>
          </p:cNvPicPr>
          <p:nvPr/>
        </p:nvPicPr>
        <p:blipFill>
          <a:blip r:embed="rId2"/>
          <a:stretch>
            <a:fillRect/>
          </a:stretch>
        </p:blipFill>
        <p:spPr>
          <a:xfrm>
            <a:off x="7265378" y="1503485"/>
            <a:ext cx="4308229" cy="4308229"/>
          </a:xfrm>
          <a:prstGeom prst="rect">
            <a:avLst/>
          </a:prstGeom>
        </p:spPr>
      </p:pic>
    </p:spTree>
    <p:extLst>
      <p:ext uri="{BB962C8B-B14F-4D97-AF65-F5344CB8AC3E}">
        <p14:creationId xmlns:p14="http://schemas.microsoft.com/office/powerpoint/2010/main" val="391483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15B15-C828-3FBE-77B8-81926C673096}"/>
              </a:ext>
            </a:extLst>
          </p:cNvPr>
          <p:cNvSpPr>
            <a:spLocks noGrp="1"/>
          </p:cNvSpPr>
          <p:nvPr>
            <p:ph type="title"/>
          </p:nvPr>
        </p:nvSpPr>
        <p:spPr>
          <a:xfrm>
            <a:off x="838200" y="514595"/>
            <a:ext cx="10515600" cy="645990"/>
          </a:xfrm>
        </p:spPr>
        <p:txBody>
          <a:bodyPr/>
          <a:lstStyle/>
          <a:p>
            <a:r>
              <a:rPr lang="tr-TR" sz="2400" b="1" dirty="0" err="1"/>
              <a:t>Specific</a:t>
            </a:r>
            <a:r>
              <a:rPr lang="tr-TR" sz="2400" b="1" dirty="0"/>
              <a:t> </a:t>
            </a:r>
            <a:r>
              <a:rPr lang="tr-TR" sz="2400" b="1" dirty="0" err="1"/>
              <a:t>type</a:t>
            </a:r>
            <a:r>
              <a:rPr lang="tr-TR" sz="2400" b="1" dirty="0"/>
              <a:t> of OR </a:t>
            </a:r>
            <a:r>
              <a:rPr lang="tr-TR" sz="2400" b="1" dirty="0" err="1"/>
              <a:t>Problems</a:t>
            </a:r>
            <a:endParaRPr lang="tr-TR" sz="2400" b="1" dirty="0"/>
          </a:p>
        </p:txBody>
      </p:sp>
      <p:sp>
        <p:nvSpPr>
          <p:cNvPr id="3" name="Content Placeholder 2">
            <a:extLst>
              <a:ext uri="{FF2B5EF4-FFF2-40B4-BE49-F238E27FC236}">
                <a16:creationId xmlns:a16="http://schemas.microsoft.com/office/drawing/2014/main" id="{1F7587F6-D1AC-967B-049D-84C4D74008C1}"/>
              </a:ext>
            </a:extLst>
          </p:cNvPr>
          <p:cNvSpPr>
            <a:spLocks noGrp="1"/>
          </p:cNvSpPr>
          <p:nvPr>
            <p:ph idx="1"/>
          </p:nvPr>
        </p:nvSpPr>
        <p:spPr>
          <a:xfrm>
            <a:off x="759069" y="1324464"/>
            <a:ext cx="6353908" cy="4861732"/>
          </a:xfrm>
        </p:spPr>
        <p:txBody>
          <a:bodyPr>
            <a:normAutofit/>
          </a:bodyPr>
          <a:lstStyle/>
          <a:p>
            <a:pPr marL="0" indent="0">
              <a:buNone/>
            </a:pPr>
            <a:r>
              <a:rPr lang="en-GB" b="1" dirty="0"/>
              <a:t>Inventory Management Problems</a:t>
            </a:r>
          </a:p>
          <a:p>
            <a:pPr marL="0" indent="0">
              <a:buNone/>
            </a:pPr>
            <a:r>
              <a:rPr lang="en-GB" dirty="0"/>
              <a:t>These problems deal with determining the optimal order quantity and reorder points for inventory to minimize holding, ordering, and shortage costs. This is critical for efficient supply chain management, reducing operational costs, and ensuring product availability.</a:t>
            </a:r>
          </a:p>
          <a:p>
            <a:pPr marL="0" indent="0">
              <a:buNone/>
            </a:pPr>
            <a:endParaRPr lang="tr-TR" dirty="0"/>
          </a:p>
        </p:txBody>
      </p:sp>
      <p:pic>
        <p:nvPicPr>
          <p:cNvPr id="6" name="Picture 5">
            <a:extLst>
              <a:ext uri="{FF2B5EF4-FFF2-40B4-BE49-F238E27FC236}">
                <a16:creationId xmlns:a16="http://schemas.microsoft.com/office/drawing/2014/main" id="{0D8C1641-D953-CCB7-2CB3-4E15BB1F0D9A}"/>
              </a:ext>
            </a:extLst>
          </p:cNvPr>
          <p:cNvPicPr>
            <a:picLocks noChangeAspect="1"/>
          </p:cNvPicPr>
          <p:nvPr/>
        </p:nvPicPr>
        <p:blipFill>
          <a:blip r:embed="rId2"/>
          <a:stretch>
            <a:fillRect/>
          </a:stretch>
        </p:blipFill>
        <p:spPr>
          <a:xfrm>
            <a:off x="7397260" y="1459523"/>
            <a:ext cx="4149969" cy="4149969"/>
          </a:xfrm>
          <a:prstGeom prst="rect">
            <a:avLst/>
          </a:prstGeom>
        </p:spPr>
      </p:pic>
    </p:spTree>
    <p:extLst>
      <p:ext uri="{BB962C8B-B14F-4D97-AF65-F5344CB8AC3E}">
        <p14:creationId xmlns:p14="http://schemas.microsoft.com/office/powerpoint/2010/main" val="3287743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15B15-C828-3FBE-77B8-81926C673096}"/>
              </a:ext>
            </a:extLst>
          </p:cNvPr>
          <p:cNvSpPr>
            <a:spLocks noGrp="1"/>
          </p:cNvSpPr>
          <p:nvPr>
            <p:ph type="title"/>
          </p:nvPr>
        </p:nvSpPr>
        <p:spPr>
          <a:xfrm>
            <a:off x="838200" y="514595"/>
            <a:ext cx="10515600" cy="645990"/>
          </a:xfrm>
        </p:spPr>
        <p:txBody>
          <a:bodyPr/>
          <a:lstStyle/>
          <a:p>
            <a:r>
              <a:rPr lang="tr-TR" sz="2400" b="1" dirty="0" err="1"/>
              <a:t>Specific</a:t>
            </a:r>
            <a:r>
              <a:rPr lang="tr-TR" sz="2400" b="1" dirty="0"/>
              <a:t> </a:t>
            </a:r>
            <a:r>
              <a:rPr lang="tr-TR" sz="2400" b="1" dirty="0" err="1"/>
              <a:t>type</a:t>
            </a:r>
            <a:r>
              <a:rPr lang="tr-TR" sz="2400" b="1" dirty="0"/>
              <a:t> of OR </a:t>
            </a:r>
            <a:r>
              <a:rPr lang="tr-TR" sz="2400" b="1" dirty="0" err="1"/>
              <a:t>Problems</a:t>
            </a:r>
            <a:endParaRPr lang="tr-TR" sz="2400" b="1" dirty="0"/>
          </a:p>
        </p:txBody>
      </p:sp>
      <p:sp>
        <p:nvSpPr>
          <p:cNvPr id="3" name="Content Placeholder 2">
            <a:extLst>
              <a:ext uri="{FF2B5EF4-FFF2-40B4-BE49-F238E27FC236}">
                <a16:creationId xmlns:a16="http://schemas.microsoft.com/office/drawing/2014/main" id="{1F7587F6-D1AC-967B-049D-84C4D74008C1}"/>
              </a:ext>
            </a:extLst>
          </p:cNvPr>
          <p:cNvSpPr>
            <a:spLocks noGrp="1"/>
          </p:cNvSpPr>
          <p:nvPr>
            <p:ph idx="1"/>
          </p:nvPr>
        </p:nvSpPr>
        <p:spPr>
          <a:xfrm>
            <a:off x="759069" y="1324464"/>
            <a:ext cx="6353908" cy="4861732"/>
          </a:xfrm>
        </p:spPr>
        <p:txBody>
          <a:bodyPr>
            <a:normAutofit/>
          </a:bodyPr>
          <a:lstStyle/>
          <a:p>
            <a:pPr marL="0" indent="0">
              <a:buNone/>
            </a:pPr>
            <a:r>
              <a:rPr lang="en-GB" b="1" dirty="0"/>
              <a:t>Max Flow Problem</a:t>
            </a:r>
          </a:p>
          <a:p>
            <a:pPr marL="0" indent="0">
              <a:buNone/>
            </a:pPr>
            <a:r>
              <a:rPr lang="en-GB" dirty="0"/>
              <a:t>The Maximum Flow problem aims to find the maximum amount of flow that can be sent from a source to a sink in a flow network, such that the flow through any edge does not exceed its capacity. It's applicable in traffic management, network design, and resource allocation.</a:t>
            </a:r>
          </a:p>
          <a:p>
            <a:pPr marL="0" indent="0">
              <a:buNone/>
            </a:pPr>
            <a:endParaRPr lang="tr-TR" dirty="0"/>
          </a:p>
        </p:txBody>
      </p:sp>
      <p:pic>
        <p:nvPicPr>
          <p:cNvPr id="7" name="Picture 6">
            <a:extLst>
              <a:ext uri="{FF2B5EF4-FFF2-40B4-BE49-F238E27FC236}">
                <a16:creationId xmlns:a16="http://schemas.microsoft.com/office/drawing/2014/main" id="{FA2D0974-879C-71C0-6E67-C950079BFAE3}"/>
              </a:ext>
            </a:extLst>
          </p:cNvPr>
          <p:cNvPicPr>
            <a:picLocks noChangeAspect="1"/>
          </p:cNvPicPr>
          <p:nvPr/>
        </p:nvPicPr>
        <p:blipFill>
          <a:blip r:embed="rId2"/>
          <a:stretch>
            <a:fillRect/>
          </a:stretch>
        </p:blipFill>
        <p:spPr>
          <a:xfrm>
            <a:off x="7332306" y="1716833"/>
            <a:ext cx="3928188" cy="3928188"/>
          </a:xfrm>
          <a:prstGeom prst="rect">
            <a:avLst/>
          </a:prstGeom>
        </p:spPr>
      </p:pic>
    </p:spTree>
    <p:extLst>
      <p:ext uri="{BB962C8B-B14F-4D97-AF65-F5344CB8AC3E}">
        <p14:creationId xmlns:p14="http://schemas.microsoft.com/office/powerpoint/2010/main" val="3188376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15B15-C828-3FBE-77B8-81926C673096}"/>
              </a:ext>
            </a:extLst>
          </p:cNvPr>
          <p:cNvSpPr>
            <a:spLocks noGrp="1"/>
          </p:cNvSpPr>
          <p:nvPr>
            <p:ph type="title"/>
          </p:nvPr>
        </p:nvSpPr>
        <p:spPr>
          <a:xfrm>
            <a:off x="838200" y="514595"/>
            <a:ext cx="10515600" cy="645990"/>
          </a:xfrm>
        </p:spPr>
        <p:txBody>
          <a:bodyPr/>
          <a:lstStyle/>
          <a:p>
            <a:r>
              <a:rPr lang="tr-TR" sz="2400" b="1" dirty="0" err="1"/>
              <a:t>Specific</a:t>
            </a:r>
            <a:r>
              <a:rPr lang="tr-TR" sz="2400" b="1" dirty="0"/>
              <a:t> </a:t>
            </a:r>
            <a:r>
              <a:rPr lang="tr-TR" sz="2400" b="1" dirty="0" err="1"/>
              <a:t>type</a:t>
            </a:r>
            <a:r>
              <a:rPr lang="tr-TR" sz="2400" b="1" dirty="0"/>
              <a:t> of OR </a:t>
            </a:r>
            <a:r>
              <a:rPr lang="tr-TR" sz="2400" b="1" dirty="0" err="1"/>
              <a:t>Problems</a:t>
            </a:r>
            <a:endParaRPr lang="tr-TR" sz="2400" b="1" dirty="0"/>
          </a:p>
        </p:txBody>
      </p:sp>
      <p:sp>
        <p:nvSpPr>
          <p:cNvPr id="3" name="Content Placeholder 2">
            <a:extLst>
              <a:ext uri="{FF2B5EF4-FFF2-40B4-BE49-F238E27FC236}">
                <a16:creationId xmlns:a16="http://schemas.microsoft.com/office/drawing/2014/main" id="{1F7587F6-D1AC-967B-049D-84C4D74008C1}"/>
              </a:ext>
            </a:extLst>
          </p:cNvPr>
          <p:cNvSpPr>
            <a:spLocks noGrp="1"/>
          </p:cNvSpPr>
          <p:nvPr>
            <p:ph idx="1"/>
          </p:nvPr>
        </p:nvSpPr>
        <p:spPr>
          <a:xfrm>
            <a:off x="759069" y="1324464"/>
            <a:ext cx="6353908" cy="4861732"/>
          </a:xfrm>
        </p:spPr>
        <p:txBody>
          <a:bodyPr>
            <a:normAutofit lnSpcReduction="10000"/>
          </a:bodyPr>
          <a:lstStyle/>
          <a:p>
            <a:pPr marL="0" indent="0">
              <a:buNone/>
            </a:pPr>
            <a:r>
              <a:rPr lang="en-GB" b="1" dirty="0"/>
              <a:t>Assignment Problem</a:t>
            </a:r>
          </a:p>
          <a:p>
            <a:pPr marL="0" indent="0">
              <a:buNone/>
            </a:pPr>
            <a:r>
              <a:rPr lang="en-GB" dirty="0"/>
              <a:t>The Assignment Problem involves assigning a set of tasks to a set of agents in the best way possible, such as minimizing total costs or maximizing efficiency. Applications include task assignment in project management, assigning employees to jobs, and allocating resources in production processes.</a:t>
            </a:r>
          </a:p>
          <a:p>
            <a:pPr marL="0" indent="0">
              <a:buNone/>
            </a:pPr>
            <a:endParaRPr lang="tr-TR" dirty="0"/>
          </a:p>
        </p:txBody>
      </p:sp>
      <p:pic>
        <p:nvPicPr>
          <p:cNvPr id="4" name="Picture 3">
            <a:extLst>
              <a:ext uri="{FF2B5EF4-FFF2-40B4-BE49-F238E27FC236}">
                <a16:creationId xmlns:a16="http://schemas.microsoft.com/office/drawing/2014/main" id="{B98C8AFB-BB3C-10BD-EA4B-E7D572ECD3B3}"/>
              </a:ext>
            </a:extLst>
          </p:cNvPr>
          <p:cNvPicPr>
            <a:picLocks noChangeAspect="1"/>
          </p:cNvPicPr>
          <p:nvPr/>
        </p:nvPicPr>
        <p:blipFill>
          <a:blip r:embed="rId2"/>
          <a:stretch>
            <a:fillRect/>
          </a:stretch>
        </p:blipFill>
        <p:spPr>
          <a:xfrm>
            <a:off x="7218486" y="1439009"/>
            <a:ext cx="4135314" cy="4135314"/>
          </a:xfrm>
          <a:prstGeom prst="rect">
            <a:avLst/>
          </a:prstGeom>
        </p:spPr>
      </p:pic>
    </p:spTree>
    <p:extLst>
      <p:ext uri="{BB962C8B-B14F-4D97-AF65-F5344CB8AC3E}">
        <p14:creationId xmlns:p14="http://schemas.microsoft.com/office/powerpoint/2010/main" val="1920834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15B15-C828-3FBE-77B8-81926C673096}"/>
              </a:ext>
            </a:extLst>
          </p:cNvPr>
          <p:cNvSpPr>
            <a:spLocks noGrp="1"/>
          </p:cNvSpPr>
          <p:nvPr>
            <p:ph type="title"/>
          </p:nvPr>
        </p:nvSpPr>
        <p:spPr>
          <a:xfrm>
            <a:off x="838200" y="514595"/>
            <a:ext cx="10515600" cy="645990"/>
          </a:xfrm>
        </p:spPr>
        <p:txBody>
          <a:bodyPr/>
          <a:lstStyle/>
          <a:p>
            <a:r>
              <a:rPr lang="tr-TR" sz="2400" b="1" dirty="0" err="1"/>
              <a:t>Specific</a:t>
            </a:r>
            <a:r>
              <a:rPr lang="tr-TR" sz="2400" b="1" dirty="0"/>
              <a:t> </a:t>
            </a:r>
            <a:r>
              <a:rPr lang="tr-TR" sz="2400" b="1" dirty="0" err="1"/>
              <a:t>type</a:t>
            </a:r>
            <a:r>
              <a:rPr lang="tr-TR" sz="2400" b="1" dirty="0"/>
              <a:t> of OR </a:t>
            </a:r>
            <a:r>
              <a:rPr lang="tr-TR" sz="2400" b="1" dirty="0" err="1"/>
              <a:t>Problems</a:t>
            </a:r>
            <a:endParaRPr lang="tr-TR" sz="2400" b="1" dirty="0"/>
          </a:p>
        </p:txBody>
      </p:sp>
      <p:sp>
        <p:nvSpPr>
          <p:cNvPr id="3" name="Content Placeholder 2">
            <a:extLst>
              <a:ext uri="{FF2B5EF4-FFF2-40B4-BE49-F238E27FC236}">
                <a16:creationId xmlns:a16="http://schemas.microsoft.com/office/drawing/2014/main" id="{1F7587F6-D1AC-967B-049D-84C4D74008C1}"/>
              </a:ext>
            </a:extLst>
          </p:cNvPr>
          <p:cNvSpPr>
            <a:spLocks noGrp="1"/>
          </p:cNvSpPr>
          <p:nvPr>
            <p:ph idx="1"/>
          </p:nvPr>
        </p:nvSpPr>
        <p:spPr>
          <a:xfrm>
            <a:off x="759069" y="1324464"/>
            <a:ext cx="6353908" cy="4861732"/>
          </a:xfrm>
        </p:spPr>
        <p:txBody>
          <a:bodyPr>
            <a:normAutofit lnSpcReduction="10000"/>
          </a:bodyPr>
          <a:lstStyle/>
          <a:p>
            <a:pPr marL="0" indent="0">
              <a:buNone/>
            </a:pPr>
            <a:r>
              <a:rPr lang="en-GB" b="1" dirty="0"/>
              <a:t>Assignment Problem</a:t>
            </a:r>
          </a:p>
          <a:p>
            <a:pPr marL="0" indent="0">
              <a:buNone/>
            </a:pPr>
            <a:r>
              <a:rPr lang="en-GB" dirty="0"/>
              <a:t>The Assignment Problem involves assigning a set of tasks to a set of agents in the best way possible, such as minimizing total costs or maximizing efficiency. Applications include task assignment in project management, assigning employees to jobs, and allocating resources in production processes.</a:t>
            </a:r>
          </a:p>
          <a:p>
            <a:pPr marL="0" indent="0">
              <a:buNone/>
            </a:pPr>
            <a:endParaRPr lang="tr-TR" dirty="0"/>
          </a:p>
        </p:txBody>
      </p:sp>
      <p:pic>
        <p:nvPicPr>
          <p:cNvPr id="4" name="Picture 3">
            <a:extLst>
              <a:ext uri="{FF2B5EF4-FFF2-40B4-BE49-F238E27FC236}">
                <a16:creationId xmlns:a16="http://schemas.microsoft.com/office/drawing/2014/main" id="{B98C8AFB-BB3C-10BD-EA4B-E7D572ECD3B3}"/>
              </a:ext>
            </a:extLst>
          </p:cNvPr>
          <p:cNvPicPr>
            <a:picLocks noChangeAspect="1"/>
          </p:cNvPicPr>
          <p:nvPr/>
        </p:nvPicPr>
        <p:blipFill>
          <a:blip r:embed="rId2"/>
          <a:stretch>
            <a:fillRect/>
          </a:stretch>
        </p:blipFill>
        <p:spPr>
          <a:xfrm>
            <a:off x="7218486" y="1439009"/>
            <a:ext cx="4135314" cy="4135314"/>
          </a:xfrm>
          <a:prstGeom prst="rect">
            <a:avLst/>
          </a:prstGeom>
        </p:spPr>
      </p:pic>
    </p:spTree>
    <p:extLst>
      <p:ext uri="{BB962C8B-B14F-4D97-AF65-F5344CB8AC3E}">
        <p14:creationId xmlns:p14="http://schemas.microsoft.com/office/powerpoint/2010/main" val="3474480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15B15-C828-3FBE-77B8-81926C673096}"/>
              </a:ext>
            </a:extLst>
          </p:cNvPr>
          <p:cNvSpPr>
            <a:spLocks noGrp="1"/>
          </p:cNvSpPr>
          <p:nvPr>
            <p:ph type="title"/>
          </p:nvPr>
        </p:nvSpPr>
        <p:spPr>
          <a:xfrm>
            <a:off x="838200" y="514595"/>
            <a:ext cx="10515600" cy="645990"/>
          </a:xfrm>
        </p:spPr>
        <p:txBody>
          <a:bodyPr/>
          <a:lstStyle/>
          <a:p>
            <a:r>
              <a:rPr lang="tr-TR" sz="2400" b="1" dirty="0"/>
              <a:t>OR </a:t>
            </a:r>
            <a:r>
              <a:rPr lang="tr-TR" sz="2400" b="1" dirty="0" err="1"/>
              <a:t>Diagram</a:t>
            </a:r>
            <a:endParaRPr lang="tr-TR" sz="2400" b="1" dirty="0"/>
          </a:p>
        </p:txBody>
      </p:sp>
      <p:pic>
        <p:nvPicPr>
          <p:cNvPr id="7" name="Picture 6">
            <a:extLst>
              <a:ext uri="{FF2B5EF4-FFF2-40B4-BE49-F238E27FC236}">
                <a16:creationId xmlns:a16="http://schemas.microsoft.com/office/drawing/2014/main" id="{E64ED029-E829-C2E6-D465-30D7A1A0D2DC}"/>
              </a:ext>
            </a:extLst>
          </p:cNvPr>
          <p:cNvPicPr>
            <a:picLocks noChangeAspect="1"/>
          </p:cNvPicPr>
          <p:nvPr/>
        </p:nvPicPr>
        <p:blipFill>
          <a:blip r:embed="rId2"/>
          <a:stretch>
            <a:fillRect/>
          </a:stretch>
        </p:blipFill>
        <p:spPr>
          <a:xfrm>
            <a:off x="2790271" y="1160585"/>
            <a:ext cx="5411338" cy="5411338"/>
          </a:xfrm>
          <a:prstGeom prst="rect">
            <a:avLst/>
          </a:prstGeom>
        </p:spPr>
      </p:pic>
    </p:spTree>
    <p:extLst>
      <p:ext uri="{BB962C8B-B14F-4D97-AF65-F5344CB8AC3E}">
        <p14:creationId xmlns:p14="http://schemas.microsoft.com/office/powerpoint/2010/main" val="16988960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B0A49-64C0-7523-5794-3A0E25378CB6}"/>
              </a:ext>
            </a:extLst>
          </p:cNvPr>
          <p:cNvSpPr>
            <a:spLocks noGrp="1"/>
          </p:cNvSpPr>
          <p:nvPr>
            <p:ph type="title"/>
          </p:nvPr>
        </p:nvSpPr>
        <p:spPr>
          <a:xfrm>
            <a:off x="838200" y="365125"/>
            <a:ext cx="10515600" cy="505313"/>
          </a:xfrm>
        </p:spPr>
        <p:txBody>
          <a:bodyPr>
            <a:normAutofit/>
          </a:bodyPr>
          <a:lstStyle/>
          <a:p>
            <a:r>
              <a:rPr lang="tr-TR" sz="2400" dirty="0" err="1"/>
              <a:t>Related</a:t>
            </a:r>
            <a:r>
              <a:rPr lang="tr-TR" sz="2400" dirty="0"/>
              <a:t> Repo</a:t>
            </a:r>
          </a:p>
        </p:txBody>
      </p:sp>
      <p:sp>
        <p:nvSpPr>
          <p:cNvPr id="10" name="Content Placeholder 2">
            <a:extLst>
              <a:ext uri="{FF2B5EF4-FFF2-40B4-BE49-F238E27FC236}">
                <a16:creationId xmlns:a16="http://schemas.microsoft.com/office/drawing/2014/main" id="{A2FE058C-AC47-0146-BECE-AF3BC810CE97}"/>
              </a:ext>
            </a:extLst>
          </p:cNvPr>
          <p:cNvSpPr txBox="1">
            <a:spLocks/>
          </p:cNvSpPr>
          <p:nvPr/>
        </p:nvSpPr>
        <p:spPr>
          <a:xfrm>
            <a:off x="7042639" y="2646240"/>
            <a:ext cx="4006362" cy="1231167"/>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Clr>
                <a:schemeClr val="accent5"/>
              </a:buClr>
              <a:buFont typeface="Avenir Next LT Pro" panose="020B05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venir Next LT Pro" panose="020B0504020202020204" pitchFamily="34" charset="0"/>
              <a:buNone/>
            </a:pPr>
            <a:endParaRPr lang="tr-TR" sz="1000" dirty="0"/>
          </a:p>
          <a:p>
            <a:pPr marL="0" indent="0">
              <a:buFont typeface="Avenir Next LT Pro" panose="020B0504020202020204" pitchFamily="34" charset="0"/>
              <a:buNone/>
            </a:pPr>
            <a:endParaRPr lang="tr-TR" sz="1000" b="1" dirty="0"/>
          </a:p>
          <a:p>
            <a:pPr marL="0" indent="0">
              <a:buFont typeface="Avenir Next LT Pro" panose="020B0504020202020204" pitchFamily="34" charset="0"/>
              <a:buNone/>
            </a:pPr>
            <a:endParaRPr lang="tr-TR" sz="1000" b="1" dirty="0"/>
          </a:p>
          <a:p>
            <a:pPr marL="0" indent="0">
              <a:buFont typeface="Avenir Next LT Pro" panose="020B0504020202020204" pitchFamily="34" charset="0"/>
              <a:buNone/>
            </a:pPr>
            <a:endParaRPr lang="tr-TR" sz="1000" b="1" dirty="0"/>
          </a:p>
          <a:p>
            <a:pPr marL="0" indent="0">
              <a:buFont typeface="Avenir Next LT Pro" panose="020B0504020202020204" pitchFamily="34" charset="0"/>
              <a:buNone/>
            </a:pPr>
            <a:endParaRPr lang="tr-TR" sz="1000" b="1" dirty="0"/>
          </a:p>
          <a:p>
            <a:pPr marL="0" indent="0">
              <a:buFont typeface="Avenir Next LT Pro" panose="020B0504020202020204" pitchFamily="34" charset="0"/>
              <a:buNone/>
            </a:pPr>
            <a:endParaRPr lang="tr-TR" sz="1000" b="1" dirty="0"/>
          </a:p>
          <a:p>
            <a:pPr marL="0" indent="0">
              <a:buFont typeface="Avenir Next LT Pro" panose="020B0504020202020204" pitchFamily="34" charset="0"/>
              <a:buNone/>
            </a:pPr>
            <a:endParaRPr lang="tr-TR" sz="1000" b="1" dirty="0"/>
          </a:p>
          <a:p>
            <a:pPr marL="0" indent="0">
              <a:buFont typeface="Avenir Next LT Pro" panose="020B0504020202020204" pitchFamily="34" charset="0"/>
              <a:buNone/>
            </a:pPr>
            <a:endParaRPr lang="tr-TR" sz="1000" b="1" dirty="0"/>
          </a:p>
        </p:txBody>
      </p:sp>
      <p:sp>
        <p:nvSpPr>
          <p:cNvPr id="11" name="Content Placeholder 2">
            <a:extLst>
              <a:ext uri="{FF2B5EF4-FFF2-40B4-BE49-F238E27FC236}">
                <a16:creationId xmlns:a16="http://schemas.microsoft.com/office/drawing/2014/main" id="{47BCE267-DB8C-AB4D-1955-92437EDDCA5A}"/>
              </a:ext>
            </a:extLst>
          </p:cNvPr>
          <p:cNvSpPr txBox="1">
            <a:spLocks/>
          </p:cNvSpPr>
          <p:nvPr/>
        </p:nvSpPr>
        <p:spPr>
          <a:xfrm>
            <a:off x="6945921" y="2898950"/>
            <a:ext cx="4914899" cy="995442"/>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Clr>
                <a:schemeClr val="accent5"/>
              </a:buClr>
              <a:buFont typeface="Avenir Next LT Pro" panose="020B05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venir Next LT Pro" panose="020B0504020202020204" pitchFamily="34" charset="0"/>
              <a:buNone/>
            </a:pPr>
            <a:endParaRPr lang="tr-TR" sz="1000" dirty="0"/>
          </a:p>
          <a:p>
            <a:pPr marL="0" indent="0">
              <a:buFont typeface="Avenir Next LT Pro" panose="020B0504020202020204" pitchFamily="34" charset="0"/>
              <a:buNone/>
            </a:pPr>
            <a:endParaRPr lang="tr-TR" sz="1000" b="1" dirty="0"/>
          </a:p>
          <a:p>
            <a:pPr marL="0" indent="0">
              <a:buFont typeface="Avenir Next LT Pro" panose="020B0504020202020204" pitchFamily="34" charset="0"/>
              <a:buNone/>
            </a:pPr>
            <a:endParaRPr lang="tr-TR" sz="1000" b="1" dirty="0"/>
          </a:p>
          <a:p>
            <a:pPr marL="0" indent="0">
              <a:buFont typeface="Avenir Next LT Pro" panose="020B0504020202020204" pitchFamily="34" charset="0"/>
              <a:buNone/>
            </a:pPr>
            <a:endParaRPr lang="tr-TR" sz="1000" b="1" dirty="0"/>
          </a:p>
          <a:p>
            <a:pPr marL="0" indent="0">
              <a:buFont typeface="Avenir Next LT Pro" panose="020B0504020202020204" pitchFamily="34" charset="0"/>
              <a:buNone/>
            </a:pPr>
            <a:endParaRPr lang="tr-TR" sz="1000" b="1" dirty="0"/>
          </a:p>
          <a:p>
            <a:pPr marL="0" indent="0">
              <a:buFont typeface="Avenir Next LT Pro" panose="020B0504020202020204" pitchFamily="34" charset="0"/>
              <a:buNone/>
            </a:pPr>
            <a:endParaRPr lang="tr-TR" sz="1000" b="1" dirty="0"/>
          </a:p>
          <a:p>
            <a:pPr marL="0" indent="0">
              <a:buFont typeface="Avenir Next LT Pro" panose="020B0504020202020204" pitchFamily="34" charset="0"/>
              <a:buNone/>
            </a:pPr>
            <a:endParaRPr lang="tr-TR" sz="1000" b="1" dirty="0"/>
          </a:p>
          <a:p>
            <a:pPr marL="0" indent="0">
              <a:buFont typeface="Avenir Next LT Pro" panose="020B0504020202020204" pitchFamily="34" charset="0"/>
              <a:buNone/>
            </a:pPr>
            <a:endParaRPr lang="tr-TR" sz="1000" b="1" dirty="0"/>
          </a:p>
        </p:txBody>
      </p:sp>
      <p:pic>
        <p:nvPicPr>
          <p:cNvPr id="17" name="Content Placeholder 16">
            <a:extLst>
              <a:ext uri="{FF2B5EF4-FFF2-40B4-BE49-F238E27FC236}">
                <a16:creationId xmlns:a16="http://schemas.microsoft.com/office/drawing/2014/main" id="{31D5047B-1A55-0E71-64F9-09665A269BCF}"/>
              </a:ext>
            </a:extLst>
          </p:cNvPr>
          <p:cNvPicPr>
            <a:picLocks noGrp="1" noChangeAspect="1"/>
          </p:cNvPicPr>
          <p:nvPr>
            <p:ph idx="1"/>
          </p:nvPr>
        </p:nvPicPr>
        <p:blipFill>
          <a:blip r:embed="rId2"/>
          <a:stretch>
            <a:fillRect/>
          </a:stretch>
        </p:blipFill>
        <p:spPr>
          <a:xfrm>
            <a:off x="1666240" y="1253331"/>
            <a:ext cx="10000639" cy="4924938"/>
          </a:xfrm>
        </p:spPr>
      </p:pic>
      <p:sp>
        <p:nvSpPr>
          <p:cNvPr id="18" name="Arrow: Down 17">
            <a:extLst>
              <a:ext uri="{FF2B5EF4-FFF2-40B4-BE49-F238E27FC236}">
                <a16:creationId xmlns:a16="http://schemas.microsoft.com/office/drawing/2014/main" id="{E892EBE1-2987-A451-3628-2C0EC4EC2D18}"/>
              </a:ext>
            </a:extLst>
          </p:cNvPr>
          <p:cNvSpPr/>
          <p:nvPr/>
        </p:nvSpPr>
        <p:spPr>
          <a:xfrm rot="14400638">
            <a:off x="3763397" y="5766789"/>
            <a:ext cx="701040" cy="82296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34665168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15B15-C828-3FBE-77B8-81926C673096}"/>
              </a:ext>
            </a:extLst>
          </p:cNvPr>
          <p:cNvSpPr>
            <a:spLocks noGrp="1"/>
          </p:cNvSpPr>
          <p:nvPr>
            <p:ph type="title"/>
          </p:nvPr>
        </p:nvSpPr>
        <p:spPr>
          <a:xfrm>
            <a:off x="838200" y="514595"/>
            <a:ext cx="10515600" cy="645990"/>
          </a:xfrm>
        </p:spPr>
        <p:txBody>
          <a:bodyPr/>
          <a:lstStyle/>
          <a:p>
            <a:r>
              <a:rPr lang="en-GB" sz="2400" b="1" dirty="0"/>
              <a:t>Algorithms</a:t>
            </a:r>
            <a:endParaRPr lang="tr-TR" sz="2400" b="1" dirty="0"/>
          </a:p>
        </p:txBody>
      </p:sp>
      <p:sp>
        <p:nvSpPr>
          <p:cNvPr id="4" name="Content Placeholder 2">
            <a:extLst>
              <a:ext uri="{FF2B5EF4-FFF2-40B4-BE49-F238E27FC236}">
                <a16:creationId xmlns:a16="http://schemas.microsoft.com/office/drawing/2014/main" id="{F1895771-B733-3D07-109D-23F79B610A86}"/>
              </a:ext>
            </a:extLst>
          </p:cNvPr>
          <p:cNvSpPr>
            <a:spLocks noGrp="1"/>
          </p:cNvSpPr>
          <p:nvPr>
            <p:ph idx="1"/>
          </p:nvPr>
        </p:nvSpPr>
        <p:spPr>
          <a:xfrm>
            <a:off x="759068" y="1324463"/>
            <a:ext cx="10790201" cy="5454023"/>
          </a:xfrm>
        </p:spPr>
        <p:txBody>
          <a:bodyPr>
            <a:normAutofit/>
          </a:bodyPr>
          <a:lstStyle/>
          <a:p>
            <a:pPr marL="0" indent="0">
              <a:buNone/>
            </a:pPr>
            <a:r>
              <a:rPr lang="en-GB" dirty="0"/>
              <a:t>1) Genetic Algorithm</a:t>
            </a:r>
          </a:p>
          <a:p>
            <a:pPr marL="0" indent="0">
              <a:buNone/>
            </a:pPr>
            <a:r>
              <a:rPr lang="en-GB" dirty="0"/>
              <a:t>2) Particle Swarm Optimization </a:t>
            </a:r>
          </a:p>
          <a:p>
            <a:pPr marL="0" indent="0">
              <a:buNone/>
            </a:pPr>
            <a:r>
              <a:rPr lang="en-GB" dirty="0"/>
              <a:t>3) Differential Evolution Algorithm</a:t>
            </a:r>
          </a:p>
          <a:p>
            <a:pPr marL="0" indent="0">
              <a:buNone/>
            </a:pPr>
            <a:r>
              <a:rPr lang="en-GB" dirty="0"/>
              <a:t>4) Ant Colony </a:t>
            </a:r>
            <a:r>
              <a:rPr lang="en-GB" dirty="0" err="1"/>
              <a:t>OptimizationAlgorithm</a:t>
            </a:r>
            <a:endParaRPr lang="en-GB" dirty="0"/>
          </a:p>
          <a:p>
            <a:pPr marL="0" indent="0">
              <a:buNone/>
            </a:pPr>
            <a:r>
              <a:rPr lang="en-GB" dirty="0"/>
              <a:t>5) Artificial Bee Colony Algorithm</a:t>
            </a:r>
          </a:p>
          <a:p>
            <a:pPr marL="0" indent="0">
              <a:buNone/>
            </a:pPr>
            <a:r>
              <a:rPr lang="en-GB" dirty="0"/>
              <a:t>6) </a:t>
            </a:r>
            <a:r>
              <a:rPr lang="tr-TR" dirty="0" err="1"/>
              <a:t>Simulated</a:t>
            </a:r>
            <a:r>
              <a:rPr lang="tr-TR" dirty="0"/>
              <a:t> </a:t>
            </a:r>
            <a:r>
              <a:rPr lang="en-GB" dirty="0"/>
              <a:t>A</a:t>
            </a:r>
            <a:r>
              <a:rPr lang="tr-TR" dirty="0" err="1"/>
              <a:t>nnealing</a:t>
            </a:r>
            <a:endParaRPr lang="en-GB" dirty="0"/>
          </a:p>
          <a:p>
            <a:pPr marL="0" indent="0">
              <a:buNone/>
            </a:pPr>
            <a:r>
              <a:rPr lang="en-GB" dirty="0"/>
              <a:t>7) Grey Wolf Optimizer</a:t>
            </a:r>
          </a:p>
          <a:p>
            <a:pPr marL="0" indent="0">
              <a:buNone/>
            </a:pPr>
            <a:r>
              <a:rPr lang="en-GB" dirty="0"/>
              <a:t>8) Tabu Search Algorithm</a:t>
            </a:r>
          </a:p>
          <a:p>
            <a:pPr marL="0" indent="0">
              <a:buNone/>
            </a:pPr>
            <a:r>
              <a:rPr lang="en-GB" dirty="0"/>
              <a:t>9) Cuckoo Search Algorithm</a:t>
            </a:r>
          </a:p>
          <a:p>
            <a:pPr marL="0" indent="0">
              <a:buNone/>
            </a:pPr>
            <a:endParaRPr lang="en-GB" b="1" dirty="0"/>
          </a:p>
          <a:p>
            <a:pPr marL="0" indent="0">
              <a:buNone/>
            </a:pPr>
            <a:endParaRPr lang="tr-TR" dirty="0"/>
          </a:p>
        </p:txBody>
      </p:sp>
    </p:spTree>
    <p:extLst>
      <p:ext uri="{BB962C8B-B14F-4D97-AF65-F5344CB8AC3E}">
        <p14:creationId xmlns:p14="http://schemas.microsoft.com/office/powerpoint/2010/main" val="3096418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additive="base">
                                        <p:cTn id="13"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additive="base">
                                        <p:cTn id="19"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anim calcmode="lin" valueType="num">
                                      <p:cBhvr additive="base">
                                        <p:cTn id="25"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4">
                                            <p:txEl>
                                              <p:pRg st="4" end="4"/>
                                            </p:txEl>
                                          </p:spTgt>
                                        </p:tgtEl>
                                        <p:attrNameLst>
                                          <p:attrName>style.visibility</p:attrName>
                                        </p:attrNameLst>
                                      </p:cBhvr>
                                      <p:to>
                                        <p:strVal val="visible"/>
                                      </p:to>
                                    </p:set>
                                    <p:anim calcmode="lin" valueType="num">
                                      <p:cBhvr additive="base">
                                        <p:cTn id="31"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anim calcmode="lin" valueType="num">
                                      <p:cBhvr additive="base">
                                        <p:cTn id="37"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4">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4">
                                            <p:txEl>
                                              <p:pRg st="6" end="6"/>
                                            </p:txEl>
                                          </p:spTgt>
                                        </p:tgtEl>
                                        <p:attrNameLst>
                                          <p:attrName>style.visibility</p:attrName>
                                        </p:attrNameLst>
                                      </p:cBhvr>
                                      <p:to>
                                        <p:strVal val="visible"/>
                                      </p:to>
                                    </p:set>
                                    <p:anim calcmode="lin" valueType="num">
                                      <p:cBhvr additive="base">
                                        <p:cTn id="43" dur="500" fill="hold"/>
                                        <p:tgtEl>
                                          <p:spTgt spid="4">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4">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4">
                                            <p:txEl>
                                              <p:pRg st="7" end="7"/>
                                            </p:txEl>
                                          </p:spTgt>
                                        </p:tgtEl>
                                        <p:attrNameLst>
                                          <p:attrName>style.visibility</p:attrName>
                                        </p:attrNameLst>
                                      </p:cBhvr>
                                      <p:to>
                                        <p:strVal val="visible"/>
                                      </p:to>
                                    </p:set>
                                    <p:anim calcmode="lin" valueType="num">
                                      <p:cBhvr additive="base">
                                        <p:cTn id="49" dur="500" fill="hold"/>
                                        <p:tgtEl>
                                          <p:spTgt spid="4">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4">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4">
                                            <p:txEl>
                                              <p:pRg st="8" end="8"/>
                                            </p:txEl>
                                          </p:spTgt>
                                        </p:tgtEl>
                                        <p:attrNameLst>
                                          <p:attrName>style.visibility</p:attrName>
                                        </p:attrNameLst>
                                      </p:cBhvr>
                                      <p:to>
                                        <p:strVal val="visible"/>
                                      </p:to>
                                    </p:set>
                                    <p:anim calcmode="lin" valueType="num">
                                      <p:cBhvr additive="base">
                                        <p:cTn id="55" dur="500" fill="hold"/>
                                        <p:tgtEl>
                                          <p:spTgt spid="4">
                                            <p:txEl>
                                              <p:pRg st="8" end="8"/>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4">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804D2DA-E512-80C3-969A-D8415CFFD0A6}"/>
              </a:ext>
            </a:extLst>
          </p:cNvPr>
          <p:cNvSpPr>
            <a:spLocks noGrp="1"/>
          </p:cNvSpPr>
          <p:nvPr>
            <p:ph type="title"/>
          </p:nvPr>
        </p:nvSpPr>
        <p:spPr>
          <a:xfrm>
            <a:off x="838200" y="126586"/>
            <a:ext cx="10515600" cy="1325563"/>
          </a:xfrm>
        </p:spPr>
        <p:txBody>
          <a:bodyPr/>
          <a:lstStyle/>
          <a:p>
            <a:r>
              <a:rPr lang="tr-TR" dirty="0"/>
              <a:t>Proje</a:t>
            </a:r>
          </a:p>
        </p:txBody>
      </p:sp>
      <p:sp>
        <p:nvSpPr>
          <p:cNvPr id="2" name="Title 5">
            <a:extLst>
              <a:ext uri="{FF2B5EF4-FFF2-40B4-BE49-F238E27FC236}">
                <a16:creationId xmlns:a16="http://schemas.microsoft.com/office/drawing/2014/main" id="{2609C20A-F15F-DBF3-3CE0-35852EA75E4C}"/>
              </a:ext>
            </a:extLst>
          </p:cNvPr>
          <p:cNvSpPr txBox="1">
            <a:spLocks/>
          </p:cNvSpPr>
          <p:nvPr/>
        </p:nvSpPr>
        <p:spPr>
          <a:xfrm>
            <a:off x="838200" y="924339"/>
            <a:ext cx="10515600" cy="5933661"/>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pPr marL="457200" indent="-457200">
              <a:buFont typeface="Arial" panose="020B0604020202020204" pitchFamily="34" charset="0"/>
              <a:buChar char="•"/>
            </a:pPr>
            <a:r>
              <a:rPr lang="tr-TR" sz="2800" dirty="0"/>
              <a:t>3-4</a:t>
            </a:r>
            <a:r>
              <a:rPr lang="en-GB" sz="2800" dirty="0"/>
              <a:t>-5</a:t>
            </a:r>
            <a:r>
              <a:rPr lang="tr-TR" sz="2800" dirty="0"/>
              <a:t> kişilik gruplar, grup bulamayana ben proje vereceğim</a:t>
            </a:r>
            <a:r>
              <a:rPr lang="en-GB" sz="2800" dirty="0"/>
              <a:t>.</a:t>
            </a:r>
            <a:endParaRPr lang="tr-TR" sz="2800" dirty="0"/>
          </a:p>
          <a:p>
            <a:pPr marL="457200" indent="-457200">
              <a:buFont typeface="Arial" panose="020B0604020202020204" pitchFamily="34" charset="0"/>
              <a:buChar char="•"/>
            </a:pPr>
            <a:r>
              <a:rPr lang="tr-TR" sz="2800" dirty="0"/>
              <a:t>Proje konusu</a:t>
            </a:r>
            <a:r>
              <a:rPr lang="en-GB" sz="2800" dirty="0" err="1"/>
              <a:t>nda</a:t>
            </a:r>
            <a:r>
              <a:rPr lang="en-GB" sz="2800" dirty="0"/>
              <a:t> </a:t>
            </a:r>
            <a:r>
              <a:rPr lang="en-GB" sz="2800" dirty="0" err="1"/>
              <a:t>ele</a:t>
            </a:r>
            <a:r>
              <a:rPr lang="en-GB" sz="2800" dirty="0"/>
              <a:t> </a:t>
            </a:r>
            <a:r>
              <a:rPr lang="en-GB" sz="2800" dirty="0" err="1"/>
              <a:t>alınacak</a:t>
            </a:r>
            <a:r>
              <a:rPr lang="en-GB" sz="2800" dirty="0"/>
              <a:t> problem, </a:t>
            </a:r>
            <a:r>
              <a:rPr lang="en-GB" sz="2800" dirty="0" err="1"/>
              <a:t>bu</a:t>
            </a:r>
            <a:r>
              <a:rPr lang="tr-TR" sz="2800" dirty="0"/>
              <a:t> </a:t>
            </a:r>
            <a:r>
              <a:rPr lang="en-GB" sz="2800" dirty="0" err="1"/>
              <a:t>sunumda</a:t>
            </a:r>
            <a:r>
              <a:rPr lang="en-GB" sz="2800" dirty="0"/>
              <a:t> </a:t>
            </a:r>
            <a:r>
              <a:rPr lang="en-GB" sz="2800" dirty="0" err="1"/>
              <a:t>verilen</a:t>
            </a:r>
            <a:r>
              <a:rPr lang="en-GB" sz="2800" dirty="0"/>
              <a:t> </a:t>
            </a:r>
            <a:r>
              <a:rPr lang="en-GB" sz="2800" dirty="0">
                <a:solidFill>
                  <a:srgbClr val="FF0000"/>
                </a:solidFill>
              </a:rPr>
              <a:t>9 </a:t>
            </a:r>
            <a:r>
              <a:rPr lang="en-GB" sz="2800" dirty="0" err="1">
                <a:solidFill>
                  <a:srgbClr val="FF0000"/>
                </a:solidFill>
              </a:rPr>
              <a:t>konudan</a:t>
            </a:r>
            <a:r>
              <a:rPr lang="en-GB" sz="2800" dirty="0">
                <a:solidFill>
                  <a:srgbClr val="FF0000"/>
                </a:solidFill>
              </a:rPr>
              <a:t> </a:t>
            </a:r>
            <a:r>
              <a:rPr lang="en-GB" sz="2800" dirty="0" err="1">
                <a:solidFill>
                  <a:srgbClr val="FF0000"/>
                </a:solidFill>
              </a:rPr>
              <a:t>biri</a:t>
            </a:r>
            <a:r>
              <a:rPr lang="en-GB" sz="2800" dirty="0">
                <a:solidFill>
                  <a:srgbClr val="FF0000"/>
                </a:solidFill>
              </a:rPr>
              <a:t> </a:t>
            </a:r>
            <a:r>
              <a:rPr lang="en-GB" sz="2800" dirty="0" err="1">
                <a:solidFill>
                  <a:srgbClr val="FF0000"/>
                </a:solidFill>
              </a:rPr>
              <a:t>olmalı</a:t>
            </a:r>
            <a:r>
              <a:rPr lang="en-GB" sz="2800" dirty="0"/>
              <a:t>, </a:t>
            </a:r>
            <a:r>
              <a:rPr lang="en-GB" sz="2800" dirty="0" err="1"/>
              <a:t>verilen</a:t>
            </a:r>
            <a:r>
              <a:rPr lang="en-GB" sz="2800" dirty="0"/>
              <a:t> 9 </a:t>
            </a:r>
            <a:r>
              <a:rPr lang="en-GB" sz="2800" dirty="0" err="1"/>
              <a:t>algoritmadan</a:t>
            </a:r>
            <a:r>
              <a:rPr lang="en-GB" sz="2800" dirty="0"/>
              <a:t> </a:t>
            </a:r>
            <a:r>
              <a:rPr lang="en-GB" sz="2800" dirty="0" err="1"/>
              <a:t>iki</a:t>
            </a:r>
            <a:r>
              <a:rPr lang="en-GB" sz="2800" dirty="0"/>
              <a:t> </a:t>
            </a:r>
            <a:r>
              <a:rPr lang="en-GB" sz="2800" dirty="0" err="1"/>
              <a:t>tanesi</a:t>
            </a:r>
            <a:r>
              <a:rPr lang="en-GB" sz="2800" dirty="0"/>
              <a:t> </a:t>
            </a:r>
            <a:r>
              <a:rPr lang="en-GB" sz="2800" dirty="0" err="1">
                <a:solidFill>
                  <a:srgbClr val="FF0000"/>
                </a:solidFill>
              </a:rPr>
              <a:t>aynı</a:t>
            </a:r>
            <a:r>
              <a:rPr lang="en-GB" sz="2800" dirty="0">
                <a:solidFill>
                  <a:srgbClr val="FF0000"/>
                </a:solidFill>
              </a:rPr>
              <a:t> </a:t>
            </a:r>
            <a:r>
              <a:rPr lang="en-GB" sz="2800" dirty="0" err="1">
                <a:solidFill>
                  <a:srgbClr val="FF0000"/>
                </a:solidFill>
              </a:rPr>
              <a:t>probleme</a:t>
            </a:r>
            <a:r>
              <a:rPr lang="en-GB" sz="2800" dirty="0">
                <a:solidFill>
                  <a:srgbClr val="FF0000"/>
                </a:solidFill>
              </a:rPr>
              <a:t> </a:t>
            </a:r>
            <a:r>
              <a:rPr lang="en-GB" sz="2800" dirty="0" err="1"/>
              <a:t>uygulanmalı</a:t>
            </a:r>
            <a:r>
              <a:rPr lang="en-GB" sz="2800" dirty="0"/>
              <a:t> </a:t>
            </a:r>
            <a:r>
              <a:rPr lang="tr-TR" sz="2800" dirty="0"/>
              <a:t>(Son tarih: </a:t>
            </a:r>
            <a:r>
              <a:rPr lang="en-GB" sz="2800" dirty="0">
                <a:solidFill>
                  <a:srgbClr val="0070C0"/>
                </a:solidFill>
              </a:rPr>
              <a:t>18</a:t>
            </a:r>
            <a:r>
              <a:rPr lang="tr-TR" sz="2800" dirty="0">
                <a:solidFill>
                  <a:srgbClr val="0070C0"/>
                </a:solidFill>
              </a:rPr>
              <a:t> </a:t>
            </a:r>
            <a:r>
              <a:rPr lang="en-GB" sz="2800" dirty="0">
                <a:solidFill>
                  <a:srgbClr val="0070C0"/>
                </a:solidFill>
              </a:rPr>
              <a:t>Mart </a:t>
            </a:r>
            <a:r>
              <a:rPr lang="en-GB" sz="2800" dirty="0" err="1">
                <a:solidFill>
                  <a:srgbClr val="0070C0"/>
                </a:solidFill>
              </a:rPr>
              <a:t>Pztesi</a:t>
            </a:r>
            <a:r>
              <a:rPr lang="tr-TR" sz="2800" dirty="0"/>
              <a:t>)</a:t>
            </a:r>
          </a:p>
          <a:p>
            <a:pPr marL="457200" indent="-457200">
              <a:buFont typeface="Arial" panose="020B0604020202020204" pitchFamily="34" charset="0"/>
              <a:buChar char="•"/>
            </a:pPr>
            <a:r>
              <a:rPr lang="tr-TR" sz="2800" dirty="0"/>
              <a:t>Vize: %40, Final: %60 + Proje Sunumu (0-20P, </a:t>
            </a:r>
            <a:r>
              <a:rPr lang="tr-TR" sz="2800" dirty="0" err="1"/>
              <a:t>Bütünleme’dede</a:t>
            </a:r>
            <a:r>
              <a:rPr lang="tr-TR" sz="2800" dirty="0"/>
              <a:t> geçerli)</a:t>
            </a:r>
          </a:p>
        </p:txBody>
      </p:sp>
    </p:spTree>
    <p:extLst>
      <p:ext uri="{BB962C8B-B14F-4D97-AF65-F5344CB8AC3E}">
        <p14:creationId xmlns:p14="http://schemas.microsoft.com/office/powerpoint/2010/main" val="18586686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804D2DA-E512-80C3-969A-D8415CFFD0A6}"/>
              </a:ext>
            </a:extLst>
          </p:cNvPr>
          <p:cNvSpPr>
            <a:spLocks noGrp="1"/>
          </p:cNvSpPr>
          <p:nvPr>
            <p:ph type="title"/>
          </p:nvPr>
        </p:nvSpPr>
        <p:spPr>
          <a:xfrm>
            <a:off x="838200" y="126586"/>
            <a:ext cx="10515600" cy="1325563"/>
          </a:xfrm>
        </p:spPr>
        <p:txBody>
          <a:bodyPr/>
          <a:lstStyle/>
          <a:p>
            <a:r>
              <a:rPr lang="tr-TR" dirty="0"/>
              <a:t>Proje</a:t>
            </a:r>
          </a:p>
        </p:txBody>
      </p:sp>
      <p:sp>
        <p:nvSpPr>
          <p:cNvPr id="2" name="Title 5">
            <a:extLst>
              <a:ext uri="{FF2B5EF4-FFF2-40B4-BE49-F238E27FC236}">
                <a16:creationId xmlns:a16="http://schemas.microsoft.com/office/drawing/2014/main" id="{2609C20A-F15F-DBF3-3CE0-35852EA75E4C}"/>
              </a:ext>
            </a:extLst>
          </p:cNvPr>
          <p:cNvSpPr txBox="1">
            <a:spLocks/>
          </p:cNvSpPr>
          <p:nvPr/>
        </p:nvSpPr>
        <p:spPr>
          <a:xfrm>
            <a:off x="838200" y="924339"/>
            <a:ext cx="10515600" cy="5933661"/>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pPr marL="457200" indent="-457200">
              <a:buFont typeface="Arial" panose="020B0604020202020204" pitchFamily="34" charset="0"/>
              <a:buChar char="•"/>
            </a:pPr>
            <a:r>
              <a:rPr lang="tr-TR" sz="2800" dirty="0"/>
              <a:t>Proje sunum ve kodlar son gönderim tarihi: </a:t>
            </a:r>
            <a:r>
              <a:rPr lang="en-GB" sz="2800" dirty="0">
                <a:solidFill>
                  <a:srgbClr val="0070C0"/>
                </a:solidFill>
              </a:rPr>
              <a:t>5</a:t>
            </a:r>
            <a:r>
              <a:rPr lang="tr-TR" sz="2800" dirty="0">
                <a:solidFill>
                  <a:srgbClr val="0070C0"/>
                </a:solidFill>
              </a:rPr>
              <a:t> </a:t>
            </a:r>
            <a:r>
              <a:rPr lang="en-GB" sz="2800" dirty="0">
                <a:solidFill>
                  <a:srgbClr val="0070C0"/>
                </a:solidFill>
              </a:rPr>
              <a:t>Nisan</a:t>
            </a:r>
            <a:r>
              <a:rPr lang="tr-TR" sz="2800" dirty="0">
                <a:solidFill>
                  <a:srgbClr val="0070C0"/>
                </a:solidFill>
              </a:rPr>
              <a:t> </a:t>
            </a:r>
            <a:r>
              <a:rPr lang="en-GB" sz="2800" dirty="0" err="1">
                <a:solidFill>
                  <a:srgbClr val="0070C0"/>
                </a:solidFill>
              </a:rPr>
              <a:t>Cuma</a:t>
            </a:r>
            <a:endParaRPr lang="tr-TR" sz="2800" dirty="0">
              <a:solidFill>
                <a:srgbClr val="0070C0"/>
              </a:solidFill>
            </a:endParaRPr>
          </a:p>
          <a:p>
            <a:pPr marL="457200" indent="-457200">
              <a:buFont typeface="Arial" panose="020B0604020202020204" pitchFamily="34" charset="0"/>
              <a:buChar char="•"/>
            </a:pPr>
            <a:r>
              <a:rPr lang="tr-TR" sz="2800" dirty="0"/>
              <a:t>Proje Sunumu (20 dakika+ 10 dakika soru)</a:t>
            </a:r>
          </a:p>
          <a:p>
            <a:pPr marL="571500" indent="-571500">
              <a:buFont typeface="Arial" panose="020B0604020202020204" pitchFamily="34" charset="0"/>
              <a:buChar char="•"/>
            </a:pPr>
            <a:r>
              <a:rPr lang="en-GB" sz="2800" dirty="0"/>
              <a:t>S</a:t>
            </a:r>
            <a:r>
              <a:rPr lang="tr-TR" sz="2800" dirty="0"/>
              <a:t>unumlar Başlama </a:t>
            </a:r>
            <a:r>
              <a:rPr lang="en-GB" sz="2800" dirty="0"/>
              <a:t>T</a:t>
            </a:r>
            <a:r>
              <a:rPr lang="tr-TR" sz="2800" dirty="0" err="1"/>
              <a:t>arihi</a:t>
            </a:r>
            <a:r>
              <a:rPr lang="tr-TR" sz="2800" dirty="0"/>
              <a:t>: </a:t>
            </a:r>
            <a:r>
              <a:rPr lang="en-GB" sz="2800" dirty="0">
                <a:solidFill>
                  <a:srgbClr val="0070C0"/>
                </a:solidFill>
              </a:rPr>
              <a:t>12</a:t>
            </a:r>
            <a:r>
              <a:rPr lang="tr-TR" sz="2800" dirty="0">
                <a:solidFill>
                  <a:srgbClr val="0070C0"/>
                </a:solidFill>
              </a:rPr>
              <a:t> </a:t>
            </a:r>
            <a:r>
              <a:rPr lang="en-GB" sz="2800" dirty="0">
                <a:solidFill>
                  <a:srgbClr val="0070C0"/>
                </a:solidFill>
              </a:rPr>
              <a:t> Nisan </a:t>
            </a:r>
            <a:r>
              <a:rPr lang="tr-TR" sz="2800" dirty="0">
                <a:solidFill>
                  <a:srgbClr val="0070C0"/>
                </a:solidFill>
              </a:rPr>
              <a:t>Cuma</a:t>
            </a:r>
            <a:r>
              <a:rPr lang="en-GB" sz="2800" dirty="0">
                <a:solidFill>
                  <a:srgbClr val="0070C0"/>
                </a:solidFill>
              </a:rPr>
              <a:t> </a:t>
            </a:r>
            <a:r>
              <a:rPr lang="en-GB" sz="2800" dirty="0"/>
              <a:t>(</a:t>
            </a:r>
            <a:r>
              <a:rPr lang="en-GB" sz="2800" dirty="0" err="1"/>
              <a:t>Github’da</a:t>
            </a:r>
            <a:r>
              <a:rPr lang="en-GB" sz="2800" dirty="0"/>
              <a:t> </a:t>
            </a:r>
            <a:r>
              <a:rPr lang="en-GB" sz="2800" dirty="0" err="1"/>
              <a:t>sunum</a:t>
            </a:r>
            <a:r>
              <a:rPr lang="en-GB" sz="2800" dirty="0"/>
              <a:t> </a:t>
            </a:r>
            <a:r>
              <a:rPr lang="en-GB" sz="2800" dirty="0" err="1"/>
              <a:t>sırası</a:t>
            </a:r>
            <a:r>
              <a:rPr lang="en-GB" sz="2800" dirty="0"/>
              <a:t> </a:t>
            </a:r>
            <a:r>
              <a:rPr lang="en-GB" sz="2800" dirty="0" err="1"/>
              <a:t>yayınlanacak</a:t>
            </a:r>
            <a:r>
              <a:rPr lang="en-GB" sz="2800" dirty="0"/>
              <a:t>)</a:t>
            </a:r>
            <a:endParaRPr lang="tr-TR" sz="2800" dirty="0"/>
          </a:p>
          <a:p>
            <a:pPr marL="571500" indent="-571500">
              <a:buFont typeface="Arial" panose="020B0604020202020204" pitchFamily="34" charset="0"/>
              <a:buChar char="•"/>
            </a:pPr>
            <a:r>
              <a:rPr lang="tr-TR" sz="2800" dirty="0">
                <a:hlinkClick r:id="rId2"/>
              </a:rPr>
              <a:t>yigitkuyu@uludag.edu.tr</a:t>
            </a:r>
            <a:r>
              <a:rPr lang="tr-TR" sz="2800" dirty="0"/>
              <a:t> (Okul </a:t>
            </a:r>
            <a:r>
              <a:rPr lang="tr-TR" sz="2800" dirty="0" err="1"/>
              <a:t>nosu</a:t>
            </a:r>
            <a:r>
              <a:rPr lang="tr-TR" sz="2800" dirty="0"/>
              <a:t> ve isim/</a:t>
            </a:r>
            <a:r>
              <a:rPr lang="tr-TR" sz="2800" dirty="0" err="1"/>
              <a:t>soyisim</a:t>
            </a:r>
            <a:r>
              <a:rPr lang="tr-TR" sz="2800" dirty="0"/>
              <a:t> ile beraber grup ve proje konusu, mail başlığı:</a:t>
            </a:r>
            <a:r>
              <a:rPr lang="en-GB" sz="2800" dirty="0"/>
              <a:t> OR </a:t>
            </a:r>
            <a:r>
              <a:rPr lang="en-GB" sz="2800" dirty="0" err="1"/>
              <a:t>Proje</a:t>
            </a:r>
            <a:r>
              <a:rPr lang="tr-TR" sz="2800" dirty="0"/>
              <a:t>)</a:t>
            </a:r>
            <a:endParaRPr lang="en-GB" sz="2800" dirty="0"/>
          </a:p>
          <a:p>
            <a:pPr marL="571500" indent="-571500">
              <a:buFont typeface="Arial" panose="020B0604020202020204" pitchFamily="34" charset="0"/>
              <a:buChar char="•"/>
            </a:pPr>
            <a:r>
              <a:rPr lang="en-GB" sz="2800" dirty="0" err="1"/>
              <a:t>Programlama</a:t>
            </a:r>
            <a:r>
              <a:rPr lang="en-GB" sz="2800" dirty="0"/>
              <a:t> </a:t>
            </a:r>
            <a:r>
              <a:rPr lang="en-GB" sz="2800" dirty="0" err="1"/>
              <a:t>dili</a:t>
            </a:r>
            <a:r>
              <a:rPr lang="en-GB" sz="2800" dirty="0"/>
              <a:t>: C++, Python</a:t>
            </a:r>
            <a:endParaRPr lang="tr-TR" sz="2800" dirty="0"/>
          </a:p>
        </p:txBody>
      </p:sp>
    </p:spTree>
    <p:extLst>
      <p:ext uri="{BB962C8B-B14F-4D97-AF65-F5344CB8AC3E}">
        <p14:creationId xmlns:p14="http://schemas.microsoft.com/office/powerpoint/2010/main" val="28767183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804D2DA-E512-80C3-969A-D8415CFFD0A6}"/>
              </a:ext>
            </a:extLst>
          </p:cNvPr>
          <p:cNvSpPr>
            <a:spLocks noGrp="1"/>
          </p:cNvSpPr>
          <p:nvPr>
            <p:ph type="title"/>
          </p:nvPr>
        </p:nvSpPr>
        <p:spPr/>
        <p:txBody>
          <a:bodyPr/>
          <a:lstStyle/>
          <a:p>
            <a:r>
              <a:rPr lang="tr-TR" dirty="0"/>
              <a:t>Sunum Formatı</a:t>
            </a:r>
          </a:p>
        </p:txBody>
      </p:sp>
      <p:sp>
        <p:nvSpPr>
          <p:cNvPr id="2" name="Title 5">
            <a:extLst>
              <a:ext uri="{FF2B5EF4-FFF2-40B4-BE49-F238E27FC236}">
                <a16:creationId xmlns:a16="http://schemas.microsoft.com/office/drawing/2014/main" id="{2609C20A-F15F-DBF3-3CE0-35852EA75E4C}"/>
              </a:ext>
            </a:extLst>
          </p:cNvPr>
          <p:cNvSpPr txBox="1">
            <a:spLocks/>
          </p:cNvSpPr>
          <p:nvPr/>
        </p:nvSpPr>
        <p:spPr>
          <a:xfrm>
            <a:off x="838200" y="1273664"/>
            <a:ext cx="10515600" cy="5584336"/>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endParaRPr lang="tr-TR" dirty="0"/>
          </a:p>
        </p:txBody>
      </p:sp>
      <p:sp>
        <p:nvSpPr>
          <p:cNvPr id="3" name="Title 5">
            <a:extLst>
              <a:ext uri="{FF2B5EF4-FFF2-40B4-BE49-F238E27FC236}">
                <a16:creationId xmlns:a16="http://schemas.microsoft.com/office/drawing/2014/main" id="{5CB33601-285C-5299-52D9-DA2A0348B956}"/>
              </a:ext>
            </a:extLst>
          </p:cNvPr>
          <p:cNvSpPr txBox="1">
            <a:spLocks/>
          </p:cNvSpPr>
          <p:nvPr/>
        </p:nvSpPr>
        <p:spPr>
          <a:xfrm>
            <a:off x="990600" y="1426064"/>
            <a:ext cx="10515600" cy="5584336"/>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pPr marL="457200" indent="-457200">
              <a:buFont typeface="Arial" panose="020B0604020202020204" pitchFamily="34" charset="0"/>
              <a:buChar char="•"/>
            </a:pPr>
            <a:r>
              <a:rPr lang="tr-TR" sz="3200" b="1" dirty="0"/>
              <a:t>Giriş: </a:t>
            </a:r>
            <a:r>
              <a:rPr lang="tr-TR" sz="3200" dirty="0"/>
              <a:t>Genel bir literatür hakkında bilgi</a:t>
            </a:r>
            <a:r>
              <a:rPr lang="en-GB" sz="3200" dirty="0"/>
              <a:t>, </a:t>
            </a:r>
            <a:r>
              <a:rPr lang="en-GB" sz="3200" dirty="0" err="1"/>
              <a:t>bu</a:t>
            </a:r>
            <a:r>
              <a:rPr lang="en-GB" sz="3200" dirty="0"/>
              <a:t> </a:t>
            </a:r>
            <a:r>
              <a:rPr lang="en-GB" sz="3200" dirty="0" err="1"/>
              <a:t>konuda</a:t>
            </a:r>
            <a:r>
              <a:rPr lang="en-GB" sz="3200" dirty="0"/>
              <a:t> </a:t>
            </a:r>
            <a:r>
              <a:rPr lang="en-GB" sz="3200" dirty="0" err="1"/>
              <a:t>seçilen</a:t>
            </a:r>
            <a:r>
              <a:rPr lang="en-GB" sz="3200" dirty="0"/>
              <a:t> </a:t>
            </a:r>
            <a:r>
              <a:rPr lang="en-GB" sz="3200" dirty="0" err="1"/>
              <a:t>algoritma</a:t>
            </a:r>
            <a:r>
              <a:rPr lang="en-GB" sz="3200" dirty="0"/>
              <a:t> </a:t>
            </a:r>
            <a:r>
              <a:rPr lang="en-GB" sz="3200" dirty="0" err="1"/>
              <a:t>ve</a:t>
            </a:r>
            <a:r>
              <a:rPr lang="en-GB" sz="3200" dirty="0"/>
              <a:t> problem </a:t>
            </a:r>
            <a:r>
              <a:rPr lang="en-GB" sz="3200" dirty="0" err="1"/>
              <a:t>türü</a:t>
            </a:r>
            <a:r>
              <a:rPr lang="en-GB" sz="3200" dirty="0"/>
              <a:t> </a:t>
            </a:r>
            <a:r>
              <a:rPr lang="en-GB" sz="3200" dirty="0" err="1"/>
              <a:t>ile</a:t>
            </a:r>
            <a:r>
              <a:rPr lang="en-GB" sz="3200" dirty="0"/>
              <a:t> </a:t>
            </a:r>
            <a:r>
              <a:rPr lang="en-GB" sz="3200" dirty="0" err="1"/>
              <a:t>ilgili</a:t>
            </a:r>
            <a:r>
              <a:rPr lang="en-GB" sz="3200" dirty="0"/>
              <a:t> </a:t>
            </a:r>
            <a:r>
              <a:rPr lang="en-GB" sz="3200" dirty="0" err="1"/>
              <a:t>nasıl</a:t>
            </a:r>
            <a:r>
              <a:rPr lang="en-GB" sz="3200" dirty="0"/>
              <a:t> </a:t>
            </a:r>
            <a:r>
              <a:rPr lang="en-GB" sz="3200" dirty="0" err="1"/>
              <a:t>çalışmalar</a:t>
            </a:r>
            <a:r>
              <a:rPr lang="en-GB" sz="3200" dirty="0"/>
              <a:t> </a:t>
            </a:r>
            <a:r>
              <a:rPr lang="en-GB" sz="3200" dirty="0" err="1"/>
              <a:t>yapılmış</a:t>
            </a:r>
            <a:endParaRPr lang="tr-TR" sz="3200" dirty="0"/>
          </a:p>
          <a:p>
            <a:endParaRPr lang="tr-TR" sz="3200" dirty="0"/>
          </a:p>
          <a:p>
            <a:endParaRPr lang="tr-TR" sz="3200" dirty="0"/>
          </a:p>
        </p:txBody>
      </p:sp>
    </p:spTree>
    <p:extLst>
      <p:ext uri="{BB962C8B-B14F-4D97-AF65-F5344CB8AC3E}">
        <p14:creationId xmlns:p14="http://schemas.microsoft.com/office/powerpoint/2010/main" val="31598557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804D2DA-E512-80C3-969A-D8415CFFD0A6}"/>
              </a:ext>
            </a:extLst>
          </p:cNvPr>
          <p:cNvSpPr>
            <a:spLocks noGrp="1"/>
          </p:cNvSpPr>
          <p:nvPr>
            <p:ph type="title"/>
          </p:nvPr>
        </p:nvSpPr>
        <p:spPr/>
        <p:txBody>
          <a:bodyPr/>
          <a:lstStyle/>
          <a:p>
            <a:r>
              <a:rPr lang="tr-TR" dirty="0"/>
              <a:t>Sunum Formatı</a:t>
            </a:r>
          </a:p>
        </p:txBody>
      </p:sp>
      <p:sp>
        <p:nvSpPr>
          <p:cNvPr id="2" name="Title 5">
            <a:extLst>
              <a:ext uri="{FF2B5EF4-FFF2-40B4-BE49-F238E27FC236}">
                <a16:creationId xmlns:a16="http://schemas.microsoft.com/office/drawing/2014/main" id="{2609C20A-F15F-DBF3-3CE0-35852EA75E4C}"/>
              </a:ext>
            </a:extLst>
          </p:cNvPr>
          <p:cNvSpPr txBox="1">
            <a:spLocks/>
          </p:cNvSpPr>
          <p:nvPr/>
        </p:nvSpPr>
        <p:spPr>
          <a:xfrm>
            <a:off x="838200" y="1273664"/>
            <a:ext cx="10515600" cy="5584336"/>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endParaRPr lang="tr-TR" dirty="0"/>
          </a:p>
        </p:txBody>
      </p:sp>
      <p:sp>
        <p:nvSpPr>
          <p:cNvPr id="3" name="Title 5">
            <a:extLst>
              <a:ext uri="{FF2B5EF4-FFF2-40B4-BE49-F238E27FC236}">
                <a16:creationId xmlns:a16="http://schemas.microsoft.com/office/drawing/2014/main" id="{5CB33601-285C-5299-52D9-DA2A0348B956}"/>
              </a:ext>
            </a:extLst>
          </p:cNvPr>
          <p:cNvSpPr txBox="1">
            <a:spLocks/>
          </p:cNvSpPr>
          <p:nvPr/>
        </p:nvSpPr>
        <p:spPr>
          <a:xfrm>
            <a:off x="838200" y="1690688"/>
            <a:ext cx="10515600" cy="3173896"/>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pPr marL="457200" indent="-457200">
              <a:buFont typeface="Arial" panose="020B0604020202020204" pitchFamily="34" charset="0"/>
              <a:buChar char="•"/>
            </a:pPr>
            <a:r>
              <a:rPr lang="tr-TR" sz="3200" b="1" dirty="0" err="1"/>
              <a:t>Method</a:t>
            </a:r>
            <a:r>
              <a:rPr lang="tr-TR" sz="3200" b="1" dirty="0"/>
              <a:t>: </a:t>
            </a:r>
            <a:r>
              <a:rPr lang="en-GB" sz="3200" dirty="0" err="1"/>
              <a:t>Seçilen</a:t>
            </a:r>
            <a:r>
              <a:rPr lang="en-GB" sz="3200" dirty="0"/>
              <a:t> </a:t>
            </a:r>
            <a:r>
              <a:rPr lang="en-GB" sz="3200" dirty="0" err="1"/>
              <a:t>algoritmanın</a:t>
            </a:r>
            <a:r>
              <a:rPr lang="en-GB" sz="3200" dirty="0"/>
              <a:t> </a:t>
            </a:r>
            <a:r>
              <a:rPr lang="en-GB" sz="3200" dirty="0" err="1"/>
              <a:t>adım</a:t>
            </a:r>
            <a:r>
              <a:rPr lang="en-GB" sz="3200" dirty="0"/>
              <a:t> </a:t>
            </a:r>
            <a:r>
              <a:rPr lang="en-GB" sz="3200" dirty="0" err="1"/>
              <a:t>adım</a:t>
            </a:r>
            <a:r>
              <a:rPr lang="en-GB" sz="3200" dirty="0"/>
              <a:t> </a:t>
            </a:r>
            <a:r>
              <a:rPr lang="en-GB" sz="3200" dirty="0" err="1"/>
              <a:t>çalışma</a:t>
            </a:r>
            <a:r>
              <a:rPr lang="en-GB" sz="3200" dirty="0"/>
              <a:t> </a:t>
            </a:r>
            <a:r>
              <a:rPr lang="en-GB" sz="3200" dirty="0" err="1"/>
              <a:t>mantığı</a:t>
            </a:r>
            <a:r>
              <a:rPr lang="en-GB" sz="3200" dirty="0"/>
              <a:t>, </a:t>
            </a:r>
            <a:r>
              <a:rPr lang="en-GB" sz="3200" dirty="0" err="1"/>
              <a:t>akış</a:t>
            </a:r>
            <a:r>
              <a:rPr lang="en-GB" sz="3200" dirty="0"/>
              <a:t> </a:t>
            </a:r>
            <a:r>
              <a:rPr lang="en-GB" sz="3200" dirty="0" err="1"/>
              <a:t>diyagramı</a:t>
            </a:r>
            <a:r>
              <a:rPr lang="en-GB" sz="3200" dirty="0"/>
              <a:t> </a:t>
            </a:r>
            <a:r>
              <a:rPr lang="en-GB" sz="3200" dirty="0" err="1"/>
              <a:t>ve</a:t>
            </a:r>
            <a:r>
              <a:rPr lang="en-GB" sz="3200" dirty="0"/>
              <a:t> </a:t>
            </a:r>
            <a:r>
              <a:rPr lang="en-GB" sz="3200" dirty="0" err="1"/>
              <a:t>sözde</a:t>
            </a:r>
            <a:r>
              <a:rPr lang="en-GB" sz="3200" dirty="0"/>
              <a:t> </a:t>
            </a:r>
            <a:r>
              <a:rPr lang="en-GB" sz="3200" dirty="0" err="1"/>
              <a:t>kodu</a:t>
            </a:r>
            <a:r>
              <a:rPr lang="en-GB" sz="3200" dirty="0"/>
              <a:t>.</a:t>
            </a:r>
            <a:endParaRPr lang="tr-TR" sz="3200" dirty="0"/>
          </a:p>
        </p:txBody>
      </p:sp>
    </p:spTree>
    <p:extLst>
      <p:ext uri="{BB962C8B-B14F-4D97-AF65-F5344CB8AC3E}">
        <p14:creationId xmlns:p14="http://schemas.microsoft.com/office/powerpoint/2010/main" val="3938623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804D2DA-E512-80C3-969A-D8415CFFD0A6}"/>
              </a:ext>
            </a:extLst>
          </p:cNvPr>
          <p:cNvSpPr>
            <a:spLocks noGrp="1"/>
          </p:cNvSpPr>
          <p:nvPr>
            <p:ph type="title"/>
          </p:nvPr>
        </p:nvSpPr>
        <p:spPr/>
        <p:txBody>
          <a:bodyPr/>
          <a:lstStyle/>
          <a:p>
            <a:r>
              <a:rPr lang="tr-TR" dirty="0"/>
              <a:t>Sunum Formatı</a:t>
            </a:r>
          </a:p>
        </p:txBody>
      </p:sp>
      <p:sp>
        <p:nvSpPr>
          <p:cNvPr id="2" name="Title 5">
            <a:extLst>
              <a:ext uri="{FF2B5EF4-FFF2-40B4-BE49-F238E27FC236}">
                <a16:creationId xmlns:a16="http://schemas.microsoft.com/office/drawing/2014/main" id="{2609C20A-F15F-DBF3-3CE0-35852EA75E4C}"/>
              </a:ext>
            </a:extLst>
          </p:cNvPr>
          <p:cNvSpPr txBox="1">
            <a:spLocks/>
          </p:cNvSpPr>
          <p:nvPr/>
        </p:nvSpPr>
        <p:spPr>
          <a:xfrm>
            <a:off x="838200" y="1273664"/>
            <a:ext cx="10515600" cy="5584336"/>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endParaRPr lang="tr-TR" dirty="0"/>
          </a:p>
        </p:txBody>
      </p:sp>
      <p:sp>
        <p:nvSpPr>
          <p:cNvPr id="3" name="Title 5">
            <a:extLst>
              <a:ext uri="{FF2B5EF4-FFF2-40B4-BE49-F238E27FC236}">
                <a16:creationId xmlns:a16="http://schemas.microsoft.com/office/drawing/2014/main" id="{5CB33601-285C-5299-52D9-DA2A0348B956}"/>
              </a:ext>
            </a:extLst>
          </p:cNvPr>
          <p:cNvSpPr txBox="1">
            <a:spLocks/>
          </p:cNvSpPr>
          <p:nvPr/>
        </p:nvSpPr>
        <p:spPr>
          <a:xfrm>
            <a:off x="990600" y="1426064"/>
            <a:ext cx="10515600" cy="5584336"/>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pPr marL="457200" indent="-457200">
              <a:buFont typeface="Arial" panose="020B0604020202020204" pitchFamily="34" charset="0"/>
              <a:buChar char="•"/>
            </a:pPr>
            <a:r>
              <a:rPr lang="tr-TR" sz="3200" b="1" dirty="0"/>
              <a:t>Problem: </a:t>
            </a:r>
            <a:r>
              <a:rPr lang="tr-TR" sz="3200" dirty="0"/>
              <a:t>Ele alınan problem</a:t>
            </a:r>
            <a:r>
              <a:rPr lang="en-GB" sz="3200" dirty="0"/>
              <a:t>in </a:t>
            </a:r>
            <a:r>
              <a:rPr lang="en-GB" sz="3200" dirty="0" err="1"/>
              <a:t>mantığı</a:t>
            </a:r>
            <a:r>
              <a:rPr lang="en-GB" sz="3200" dirty="0"/>
              <a:t> </a:t>
            </a:r>
            <a:r>
              <a:rPr lang="en-GB" sz="3200" dirty="0" err="1"/>
              <a:t>nedir</a:t>
            </a:r>
            <a:r>
              <a:rPr lang="en-GB" sz="3200" dirty="0"/>
              <a:t>, </a:t>
            </a:r>
            <a:r>
              <a:rPr lang="en-GB" sz="3200" dirty="0" err="1"/>
              <a:t>matematiksel</a:t>
            </a:r>
            <a:r>
              <a:rPr lang="en-GB" sz="3200" dirty="0"/>
              <a:t> </a:t>
            </a:r>
            <a:r>
              <a:rPr lang="en-GB" sz="3200" dirty="0" err="1"/>
              <a:t>denklemleri</a:t>
            </a:r>
            <a:r>
              <a:rPr lang="en-GB" sz="3200" dirty="0"/>
              <a:t>, </a:t>
            </a:r>
            <a:r>
              <a:rPr lang="en-GB" sz="3200" dirty="0" err="1"/>
              <a:t>problemin</a:t>
            </a:r>
            <a:r>
              <a:rPr lang="en-GB" sz="3200" dirty="0"/>
              <a:t> </a:t>
            </a:r>
            <a:r>
              <a:rPr lang="en-GB" sz="3200" dirty="0" err="1"/>
              <a:t>sınırları</a:t>
            </a:r>
            <a:r>
              <a:rPr lang="en-GB" sz="3200" dirty="0"/>
              <a:t> </a:t>
            </a:r>
            <a:r>
              <a:rPr lang="en-GB" sz="3200" dirty="0" err="1"/>
              <a:t>ve</a:t>
            </a:r>
            <a:r>
              <a:rPr lang="en-GB" sz="3200" dirty="0"/>
              <a:t> </a:t>
            </a:r>
            <a:r>
              <a:rPr lang="en-GB" sz="3200" dirty="0" err="1"/>
              <a:t>karar</a:t>
            </a:r>
            <a:r>
              <a:rPr lang="en-GB" sz="3200" dirty="0"/>
              <a:t> </a:t>
            </a:r>
            <a:r>
              <a:rPr lang="en-GB" sz="3200" dirty="0" err="1"/>
              <a:t>değişkenleri</a:t>
            </a:r>
            <a:r>
              <a:rPr lang="en-GB" sz="3200" dirty="0"/>
              <a:t> </a:t>
            </a:r>
            <a:r>
              <a:rPr lang="en-GB" sz="3200" dirty="0" err="1"/>
              <a:t>nelerdir</a:t>
            </a:r>
            <a:r>
              <a:rPr lang="en-GB" sz="3200" dirty="0"/>
              <a:t>.</a:t>
            </a:r>
          </a:p>
          <a:p>
            <a:endParaRPr lang="tr-TR" sz="3200" dirty="0"/>
          </a:p>
          <a:p>
            <a:endParaRPr lang="tr-TR" sz="3200" dirty="0"/>
          </a:p>
        </p:txBody>
      </p:sp>
    </p:spTree>
    <p:extLst>
      <p:ext uri="{BB962C8B-B14F-4D97-AF65-F5344CB8AC3E}">
        <p14:creationId xmlns:p14="http://schemas.microsoft.com/office/powerpoint/2010/main" val="26261924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804D2DA-E512-80C3-969A-D8415CFFD0A6}"/>
              </a:ext>
            </a:extLst>
          </p:cNvPr>
          <p:cNvSpPr>
            <a:spLocks noGrp="1"/>
          </p:cNvSpPr>
          <p:nvPr>
            <p:ph type="title"/>
          </p:nvPr>
        </p:nvSpPr>
        <p:spPr/>
        <p:txBody>
          <a:bodyPr/>
          <a:lstStyle/>
          <a:p>
            <a:r>
              <a:rPr lang="tr-TR" dirty="0"/>
              <a:t>Sunum Formatı</a:t>
            </a:r>
          </a:p>
        </p:txBody>
      </p:sp>
      <p:sp>
        <p:nvSpPr>
          <p:cNvPr id="2" name="Title 5">
            <a:extLst>
              <a:ext uri="{FF2B5EF4-FFF2-40B4-BE49-F238E27FC236}">
                <a16:creationId xmlns:a16="http://schemas.microsoft.com/office/drawing/2014/main" id="{2609C20A-F15F-DBF3-3CE0-35852EA75E4C}"/>
              </a:ext>
            </a:extLst>
          </p:cNvPr>
          <p:cNvSpPr txBox="1">
            <a:spLocks/>
          </p:cNvSpPr>
          <p:nvPr/>
        </p:nvSpPr>
        <p:spPr>
          <a:xfrm>
            <a:off x="838200" y="1273664"/>
            <a:ext cx="10515600" cy="5584336"/>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endParaRPr lang="tr-TR" dirty="0"/>
          </a:p>
        </p:txBody>
      </p:sp>
      <p:sp>
        <p:nvSpPr>
          <p:cNvPr id="3" name="Title 5">
            <a:extLst>
              <a:ext uri="{FF2B5EF4-FFF2-40B4-BE49-F238E27FC236}">
                <a16:creationId xmlns:a16="http://schemas.microsoft.com/office/drawing/2014/main" id="{5CB33601-285C-5299-52D9-DA2A0348B956}"/>
              </a:ext>
            </a:extLst>
          </p:cNvPr>
          <p:cNvSpPr txBox="1">
            <a:spLocks/>
          </p:cNvSpPr>
          <p:nvPr/>
        </p:nvSpPr>
        <p:spPr>
          <a:xfrm>
            <a:off x="990600" y="1426064"/>
            <a:ext cx="11201400" cy="5584336"/>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pPr marL="457200" indent="-457200">
              <a:buFont typeface="Arial" panose="020B0604020202020204" pitchFamily="34" charset="0"/>
              <a:buChar char="•"/>
            </a:pPr>
            <a:r>
              <a:rPr lang="tr-TR" sz="3200" b="1" dirty="0"/>
              <a:t>Uygulama: </a:t>
            </a:r>
            <a:r>
              <a:rPr lang="tr-TR" sz="3200" dirty="0"/>
              <a:t>Geliştirdiğin metodu nasıl uyguladın</a:t>
            </a:r>
            <a:r>
              <a:rPr lang="en-GB" sz="3200" dirty="0"/>
              <a:t> </a:t>
            </a:r>
            <a:r>
              <a:rPr lang="en-GB" sz="3200" dirty="0" err="1"/>
              <a:t>sunumda</a:t>
            </a:r>
            <a:r>
              <a:rPr lang="en-GB" sz="3200" dirty="0"/>
              <a:t> </a:t>
            </a:r>
            <a:r>
              <a:rPr lang="en-GB" sz="3200" dirty="0" err="1"/>
              <a:t>anlatılacak</a:t>
            </a:r>
            <a:r>
              <a:rPr lang="en-GB" sz="3200" dirty="0"/>
              <a:t>, </a:t>
            </a:r>
            <a:r>
              <a:rPr lang="en-GB" sz="3200" dirty="0" err="1"/>
              <a:t>adım</a:t>
            </a:r>
            <a:r>
              <a:rPr lang="en-GB" sz="3200" dirty="0"/>
              <a:t> </a:t>
            </a:r>
            <a:r>
              <a:rPr lang="en-GB" sz="3200" dirty="0" err="1"/>
              <a:t>adım</a:t>
            </a:r>
            <a:r>
              <a:rPr lang="en-GB" sz="3200" dirty="0"/>
              <a:t> program </a:t>
            </a:r>
            <a:r>
              <a:rPr lang="en-GB" sz="3200" dirty="0" err="1"/>
              <a:t>çalıştırılacak</a:t>
            </a:r>
            <a:r>
              <a:rPr lang="en-GB" sz="3200" dirty="0"/>
              <a:t>.</a:t>
            </a:r>
            <a:endParaRPr lang="tr-TR" sz="3200" dirty="0"/>
          </a:p>
          <a:p>
            <a:endParaRPr lang="tr-TR" sz="3200" dirty="0"/>
          </a:p>
          <a:p>
            <a:endParaRPr lang="tr-TR" sz="3200" dirty="0"/>
          </a:p>
          <a:p>
            <a:r>
              <a:rPr lang="tr-TR" sz="3200" dirty="0"/>
              <a:t>Not: Tüm sunum sadece yazıdan oluşmayıp, görsellerle desteklenecektir.</a:t>
            </a:r>
            <a:r>
              <a:rPr lang="en-GB" sz="3200" dirty="0"/>
              <a:t> </a:t>
            </a:r>
            <a:r>
              <a:rPr lang="en-GB" sz="3200" dirty="0" err="1"/>
              <a:t>Benzer</a:t>
            </a:r>
            <a:r>
              <a:rPr lang="en-GB" sz="3200" dirty="0"/>
              <a:t> </a:t>
            </a:r>
            <a:r>
              <a:rPr lang="en-GB" sz="3200" dirty="0" err="1"/>
              <a:t>sunumlar</a:t>
            </a:r>
            <a:r>
              <a:rPr lang="en-GB" sz="3200" dirty="0"/>
              <a:t> “</a:t>
            </a:r>
            <a:r>
              <a:rPr lang="en-GB" sz="3200" b="1" dirty="0"/>
              <a:t>-10</a:t>
            </a:r>
            <a:r>
              <a:rPr lang="en-GB" sz="3200" dirty="0"/>
              <a:t>” </a:t>
            </a:r>
            <a:r>
              <a:rPr lang="en-GB" sz="3200" dirty="0" err="1"/>
              <a:t>puan</a:t>
            </a:r>
            <a:r>
              <a:rPr lang="en-GB" sz="3200" dirty="0"/>
              <a:t> </a:t>
            </a:r>
            <a:r>
              <a:rPr lang="en-GB" sz="3200" dirty="0" err="1"/>
              <a:t>ile</a:t>
            </a:r>
            <a:r>
              <a:rPr lang="en-GB" sz="3200" dirty="0"/>
              <a:t> </a:t>
            </a:r>
            <a:r>
              <a:rPr lang="en-GB" sz="3200" dirty="0" err="1"/>
              <a:t>ödüllendirilecektir</a:t>
            </a:r>
            <a:r>
              <a:rPr lang="en-GB" sz="3200" dirty="0"/>
              <a:t>.</a:t>
            </a:r>
            <a:endParaRPr lang="tr-TR" sz="3200" dirty="0"/>
          </a:p>
        </p:txBody>
      </p:sp>
    </p:spTree>
    <p:extLst>
      <p:ext uri="{BB962C8B-B14F-4D97-AF65-F5344CB8AC3E}">
        <p14:creationId xmlns:p14="http://schemas.microsoft.com/office/powerpoint/2010/main" val="2272595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15B15-C828-3FBE-77B8-81926C673096}"/>
              </a:ext>
            </a:extLst>
          </p:cNvPr>
          <p:cNvSpPr>
            <a:spLocks noGrp="1"/>
          </p:cNvSpPr>
          <p:nvPr>
            <p:ph type="title"/>
          </p:nvPr>
        </p:nvSpPr>
        <p:spPr>
          <a:xfrm>
            <a:off x="838200" y="514595"/>
            <a:ext cx="10515600" cy="645990"/>
          </a:xfrm>
        </p:spPr>
        <p:txBody>
          <a:bodyPr/>
          <a:lstStyle/>
          <a:p>
            <a:r>
              <a:rPr lang="tr-TR" sz="2400" b="1" dirty="0" err="1"/>
              <a:t>Specific</a:t>
            </a:r>
            <a:r>
              <a:rPr lang="tr-TR" sz="2400" b="1" dirty="0"/>
              <a:t> </a:t>
            </a:r>
            <a:r>
              <a:rPr lang="tr-TR" sz="2400" b="1" dirty="0" err="1"/>
              <a:t>type</a:t>
            </a:r>
            <a:r>
              <a:rPr lang="tr-TR" sz="2400" b="1" dirty="0"/>
              <a:t> of OR </a:t>
            </a:r>
            <a:r>
              <a:rPr lang="tr-TR" sz="2400" b="1" dirty="0" err="1"/>
              <a:t>Problems</a:t>
            </a:r>
            <a:endParaRPr lang="tr-TR" sz="2400" b="1" dirty="0"/>
          </a:p>
        </p:txBody>
      </p:sp>
      <p:sp>
        <p:nvSpPr>
          <p:cNvPr id="3" name="Content Placeholder 2">
            <a:extLst>
              <a:ext uri="{FF2B5EF4-FFF2-40B4-BE49-F238E27FC236}">
                <a16:creationId xmlns:a16="http://schemas.microsoft.com/office/drawing/2014/main" id="{1F7587F6-D1AC-967B-049D-84C4D74008C1}"/>
              </a:ext>
            </a:extLst>
          </p:cNvPr>
          <p:cNvSpPr>
            <a:spLocks noGrp="1"/>
          </p:cNvSpPr>
          <p:nvPr>
            <p:ph idx="1"/>
          </p:nvPr>
        </p:nvSpPr>
        <p:spPr>
          <a:xfrm>
            <a:off x="759069" y="1324464"/>
            <a:ext cx="6353908" cy="4861732"/>
          </a:xfrm>
        </p:spPr>
        <p:txBody>
          <a:bodyPr>
            <a:normAutofit/>
          </a:bodyPr>
          <a:lstStyle/>
          <a:p>
            <a:pPr marL="0" indent="0">
              <a:buNone/>
            </a:pPr>
            <a:r>
              <a:rPr lang="en-GB" dirty="0">
                <a:effectLst/>
                <a:latin typeface="Courier New" panose="02070309020205020404" pitchFamily="49" charset="0"/>
              </a:rPr>
              <a:t>•</a:t>
            </a:r>
            <a:r>
              <a:rPr lang="en-GB" b="1" dirty="0"/>
              <a:t>Vehicle Routing Problem (VRP)</a:t>
            </a:r>
          </a:p>
          <a:p>
            <a:pPr marL="0" indent="0">
              <a:buNone/>
            </a:pPr>
            <a:r>
              <a:rPr lang="en-GB" dirty="0"/>
              <a:t>The Vehicle Routing Problem involves determining the optimal routes for a fleet of vehicles to deliver goods or services to a set of customers, starting and ending at a depot, while minimizing total distance </a:t>
            </a:r>
            <a:r>
              <a:rPr lang="en-GB" dirty="0" err="1"/>
              <a:t>traveled</a:t>
            </a:r>
            <a:r>
              <a:rPr lang="en-GB" dirty="0"/>
              <a:t>, cost, or time. </a:t>
            </a:r>
          </a:p>
          <a:p>
            <a:pPr marL="0" indent="0">
              <a:buNone/>
            </a:pPr>
            <a:endParaRPr lang="tr-TR" dirty="0"/>
          </a:p>
        </p:txBody>
      </p:sp>
      <p:pic>
        <p:nvPicPr>
          <p:cNvPr id="5" name="Picture 4">
            <a:extLst>
              <a:ext uri="{FF2B5EF4-FFF2-40B4-BE49-F238E27FC236}">
                <a16:creationId xmlns:a16="http://schemas.microsoft.com/office/drawing/2014/main" id="{A4E71D0C-4DA8-C7B1-102D-E381C4E36178}"/>
              </a:ext>
            </a:extLst>
          </p:cNvPr>
          <p:cNvPicPr>
            <a:picLocks noChangeAspect="1"/>
          </p:cNvPicPr>
          <p:nvPr/>
        </p:nvPicPr>
        <p:blipFill>
          <a:blip r:embed="rId2"/>
          <a:stretch>
            <a:fillRect/>
          </a:stretch>
        </p:blipFill>
        <p:spPr>
          <a:xfrm>
            <a:off x="7567280" y="1563055"/>
            <a:ext cx="3570084" cy="3234837"/>
          </a:xfrm>
          <a:prstGeom prst="rect">
            <a:avLst/>
          </a:prstGeom>
        </p:spPr>
      </p:pic>
    </p:spTree>
    <p:extLst>
      <p:ext uri="{BB962C8B-B14F-4D97-AF65-F5344CB8AC3E}">
        <p14:creationId xmlns:p14="http://schemas.microsoft.com/office/powerpoint/2010/main" val="1368711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ExploreVTI">
  <a:themeElements>
    <a:clrScheme name="AnalogousFromLightSeedRightStep">
      <a:dk1>
        <a:srgbClr val="000000"/>
      </a:dk1>
      <a:lt1>
        <a:srgbClr val="FFFFFF"/>
      </a:lt1>
      <a:dk2>
        <a:srgbClr val="412524"/>
      </a:dk2>
      <a:lt2>
        <a:srgbClr val="E2E8E8"/>
      </a:lt2>
      <a:accent1>
        <a:srgbClr val="C69896"/>
      </a:accent1>
      <a:accent2>
        <a:srgbClr val="BA997F"/>
      </a:accent2>
      <a:accent3>
        <a:srgbClr val="AAA480"/>
      </a:accent3>
      <a:accent4>
        <a:srgbClr val="9BAA74"/>
      </a:accent4>
      <a:accent5>
        <a:srgbClr val="8FAC82"/>
      </a:accent5>
      <a:accent6>
        <a:srgbClr val="78B07E"/>
      </a:accent6>
      <a:hlink>
        <a:srgbClr val="568D8F"/>
      </a:hlink>
      <a:folHlink>
        <a:srgbClr val="7F7F7F"/>
      </a:folHlink>
    </a:clrScheme>
    <a:fontScheme name="Custom 23">
      <a:majorFont>
        <a:latin typeface="Sagona Boo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xploreVTI" id="{157DDAE2-BFCD-43FD-9602-E5EFEAD66DC3}" vid="{04B6EBF8-4645-4305-9753-050B4204785C}"/>
    </a:ext>
  </a:extLst>
</a:theme>
</file>

<file path=docProps/app.xml><?xml version="1.0" encoding="utf-8"?>
<Properties xmlns="http://schemas.openxmlformats.org/officeDocument/2006/extended-properties" xmlns:vt="http://schemas.openxmlformats.org/officeDocument/2006/docPropsVTypes">
  <Template>Office 2013 - 2022 Theme</Template>
  <TotalTime>1510</TotalTime>
  <Words>853</Words>
  <Application>Microsoft Office PowerPoint</Application>
  <PresentationFormat>Widescreen</PresentationFormat>
  <Paragraphs>76</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Avenir Next LT Pro</vt:lpstr>
      <vt:lpstr>AvenirNext LT Pro Medium</vt:lpstr>
      <vt:lpstr>Courier New</vt:lpstr>
      <vt:lpstr>Sagona Book</vt:lpstr>
      <vt:lpstr>ExploreVTI</vt:lpstr>
      <vt:lpstr>Introduction to OR</vt:lpstr>
      <vt:lpstr>Related Repo</vt:lpstr>
      <vt:lpstr>Proje</vt:lpstr>
      <vt:lpstr>Proje</vt:lpstr>
      <vt:lpstr>Sunum Formatı</vt:lpstr>
      <vt:lpstr>Sunum Formatı</vt:lpstr>
      <vt:lpstr>Sunum Formatı</vt:lpstr>
      <vt:lpstr>Sunum Formatı</vt:lpstr>
      <vt:lpstr>Specific type of OR Problems</vt:lpstr>
      <vt:lpstr>Specific type of OR Problems</vt:lpstr>
      <vt:lpstr>Specific type of OR Problems</vt:lpstr>
      <vt:lpstr>Specific type of OR Problems</vt:lpstr>
      <vt:lpstr>Specific type of OR Problems</vt:lpstr>
      <vt:lpstr>Specific type of OR Problems</vt:lpstr>
      <vt:lpstr>Specific type of OR Problems</vt:lpstr>
      <vt:lpstr>Specific type of OR Problems</vt:lpstr>
      <vt:lpstr>Specific type of OR Problems</vt:lpstr>
      <vt:lpstr>Specific type of OR Problems</vt:lpstr>
      <vt:lpstr>OR Diagram</vt:lpstr>
      <vt:lpstr>Algorithms</vt:lpstr>
    </vt:vector>
  </TitlesOfParts>
  <Company>HP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Robotics</dc:title>
  <dc:creator>Yiğit Çağatay Kuyu</dc:creator>
  <cp:lastModifiedBy>Yiğit Çağatay Kuyu</cp:lastModifiedBy>
  <cp:revision>39</cp:revision>
  <dcterms:created xsi:type="dcterms:W3CDTF">2023-10-05T11:39:42Z</dcterms:created>
  <dcterms:modified xsi:type="dcterms:W3CDTF">2024-03-01T07:31:11Z</dcterms:modified>
</cp:coreProperties>
</file>

<file path=docProps/thumbnail.jpeg>
</file>